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6"/>
  </p:notesMasterIdLst>
  <p:handoutMasterIdLst>
    <p:handoutMasterId r:id="rId27"/>
  </p:handoutMasterIdLst>
  <p:sldIdLst>
    <p:sldId id="592" r:id="rId2"/>
    <p:sldId id="826" r:id="rId3"/>
    <p:sldId id="827" r:id="rId4"/>
    <p:sldId id="830" r:id="rId5"/>
    <p:sldId id="831" r:id="rId6"/>
    <p:sldId id="840" r:id="rId7"/>
    <p:sldId id="870" r:id="rId8"/>
    <p:sldId id="880" r:id="rId9"/>
    <p:sldId id="881" r:id="rId10"/>
    <p:sldId id="883" r:id="rId11"/>
    <p:sldId id="884" r:id="rId12"/>
    <p:sldId id="887" r:id="rId13"/>
    <p:sldId id="888" r:id="rId14"/>
    <p:sldId id="886" r:id="rId15"/>
    <p:sldId id="890" r:id="rId16"/>
    <p:sldId id="889" r:id="rId17"/>
    <p:sldId id="891" r:id="rId18"/>
    <p:sldId id="892" r:id="rId19"/>
    <p:sldId id="896" r:id="rId20"/>
    <p:sldId id="895" r:id="rId21"/>
    <p:sldId id="897" r:id="rId22"/>
    <p:sldId id="894" r:id="rId23"/>
    <p:sldId id="893" r:id="rId24"/>
    <p:sldId id="8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76"/>
    <p:restoredTop sz="95329"/>
  </p:normalViewPr>
  <p:slideViewPr>
    <p:cSldViewPr snapToGrid="0" snapToObjects="1">
      <p:cViewPr varScale="1">
        <p:scale>
          <a:sx n="85" d="100"/>
          <a:sy n="85" d="100"/>
        </p:scale>
        <p:origin x="19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10/7/25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489DF20D-530F-EB82-C5AA-740792C06824}"/>
              </a:ext>
            </a:extLst>
          </p:cNvPr>
          <p:cNvPicPr>
            <a:picLocks noChangeAspect="1"/>
          </p:cNvPicPr>
          <p:nvPr/>
        </p:nvPicPr>
        <p:blipFill>
          <a:blip r:embed="rId4"/>
          <a:stretch>
            <a:fillRect/>
          </a:stretch>
        </p:blipFill>
        <p:spPr>
          <a:xfrm>
            <a:off x="5486400" y="3794200"/>
            <a:ext cx="6008914" cy="1207008"/>
          </a:xfrm>
          <a:prstGeom prst="rect">
            <a:avLst/>
          </a:prstGeom>
        </p:spPr>
      </p:pic>
      <p:sp>
        <p:nvSpPr>
          <p:cNvPr id="11" name="TextBox 10">
            <a:extLst>
              <a:ext uri="{FF2B5EF4-FFF2-40B4-BE49-F238E27FC236}">
                <a16:creationId xmlns:a16="http://schemas.microsoft.com/office/drawing/2014/main" id="{3B3AE52A-4C9C-310A-C909-563BD40562AE}"/>
              </a:ext>
            </a:extLst>
          </p:cNvPr>
          <p:cNvSpPr txBox="1"/>
          <p:nvPr/>
        </p:nvSpPr>
        <p:spPr>
          <a:xfrm>
            <a:off x="5810864" y="3937518"/>
            <a:ext cx="5397909" cy="461665"/>
          </a:xfrm>
          <a:prstGeom prst="rect">
            <a:avLst/>
          </a:prstGeom>
          <a:noFill/>
        </p:spPr>
        <p:txBody>
          <a:bodyPr wrap="square" rtlCol="0">
            <a:spAutoFit/>
          </a:bodyPr>
          <a:lstStyle/>
          <a:p>
            <a:pPr algn="ctr"/>
            <a:r>
              <a:rPr lang="en-US" sz="2400" b="1" dirty="0">
                <a:solidFill>
                  <a:schemeClr val="bg1"/>
                </a:solidFill>
                <a:latin typeface="Goudy Old Style" panose="02020502050305020303" pitchFamily="18" charset="77"/>
              </a:rPr>
              <a:t>October 1, 2025</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B9E177-31CB-414A-C9A8-7740BA5F2F79}"/>
              </a:ext>
            </a:extLst>
          </p:cNvPr>
          <p:cNvPicPr>
            <a:picLocks noChangeAspect="1"/>
          </p:cNvPicPr>
          <p:nvPr/>
        </p:nvPicPr>
        <p:blipFill>
          <a:blip r:embed="rId4"/>
          <a:stretch>
            <a:fillRect/>
          </a:stretch>
        </p:blipFill>
        <p:spPr>
          <a:xfrm>
            <a:off x="5665304" y="3657598"/>
            <a:ext cx="5676758" cy="1343610"/>
          </a:xfrm>
          <a:prstGeom prst="rect">
            <a:avLst/>
          </a:prstGeom>
        </p:spPr>
      </p:pic>
      <p:sp>
        <p:nvSpPr>
          <p:cNvPr id="13" name="TextBox 12">
            <a:extLst>
              <a:ext uri="{FF2B5EF4-FFF2-40B4-BE49-F238E27FC236}">
                <a16:creationId xmlns:a16="http://schemas.microsoft.com/office/drawing/2014/main" id="{22F7F770-369C-EFB9-595F-ECD5D9C2FE58}"/>
              </a:ext>
            </a:extLst>
          </p:cNvPr>
          <p:cNvSpPr txBox="1"/>
          <p:nvPr/>
        </p:nvSpPr>
        <p:spPr>
          <a:xfrm>
            <a:off x="6095999" y="3937518"/>
            <a:ext cx="4817166" cy="584775"/>
          </a:xfrm>
          <a:prstGeom prst="rect">
            <a:avLst/>
          </a:prstGeom>
          <a:noFill/>
        </p:spPr>
        <p:txBody>
          <a:bodyPr wrap="square" rtlCol="0">
            <a:spAutoFit/>
          </a:bodyPr>
          <a:lstStyle/>
          <a:p>
            <a:pPr algn="ctr"/>
            <a:r>
              <a:rPr lang="en-US" sz="3200" dirty="0">
                <a:solidFill>
                  <a:schemeClr val="bg1"/>
                </a:solidFill>
                <a:latin typeface="Goudy Old Style" panose="02020502050305020303" pitchFamily="18" charset="77"/>
              </a:rPr>
              <a:t>October 8,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B9ECD4-F231-9EBB-A486-DB1274D40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9626C-A034-5029-A2E8-73439F561E8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CD2AC5B-AC93-B71E-14CC-602A2E2650B1}"/>
              </a:ext>
            </a:extLst>
          </p:cNvPr>
          <p:cNvSpPr>
            <a:spLocks noGrp="1"/>
          </p:cNvSpPr>
          <p:nvPr>
            <p:ph type="subTitle" idx="1"/>
          </p:nvPr>
        </p:nvSpPr>
        <p:spPr>
          <a:xfrm>
            <a:off x="-1" y="-1"/>
            <a:ext cx="11257614" cy="6835139"/>
          </a:xfrm>
        </p:spPr>
        <p:txBody>
          <a:bodyPr>
            <a:normAutofit/>
          </a:bodyPr>
          <a:lstStyle/>
          <a:p>
            <a:pPr algn="l"/>
            <a:r>
              <a:rPr lang="en-US" sz="2200" dirty="0">
                <a:solidFill>
                  <a:schemeClr val="bg1"/>
                </a:solidFill>
                <a:latin typeface="Goudy Old Style" panose="02020502050305020303" pitchFamily="18" charset="77"/>
              </a:rPr>
              <a:t>"Oh, but there were battles and adventures in those days," said Caspian. "Wonderful adventures. Once there was a White Witch and she made herself Queen of the whole country. And she made it so that it was always winter. And then two boys and two girls came from somewhere and so they killed the Witch and they were made Kings and Queens of Narnia, and their names were Peter and Susan and Edmund and Lucy. And so they reigned for ever so long and everyone had a lovely time, and it was all because of Aslan —" "Who's he?" said Miraz. And if Caspian had been a very little older, the tone of his uncle's voice would have warned him that it would be wiser to shut up. But he babbled on, "Oh, don't you know?" he said. "Aslan is the great Lion who comes from over the sea." "Who has been telling you all this nonsense?" said the King in a voice of thunder. Caspian was frightened and said nothing. "Your Royal Highness," said King Miraz, letting go of Caspian's hand, which he had been holding till now, "I insist upon being answered. Look me in the face. Who has been telling you this pack of lies?" "N — Nurse," faltered Caspian, and burst into tears. </a:t>
            </a:r>
          </a:p>
          <a:p>
            <a:pPr algn="l"/>
            <a:r>
              <a:rPr lang="en-US" sz="2200" dirty="0">
                <a:solidFill>
                  <a:schemeClr val="bg1"/>
                </a:solidFill>
                <a:latin typeface="Goudy Old Style" panose="02020502050305020303" pitchFamily="18" charset="77"/>
              </a:rPr>
              <a:t>"Stop that noise," said his uncle, taking Caspian by the shoulders and giving ham a shake. "Stop it. And never let me catch you talking — or thinking either — about all those silly stories again. There never were those Kings and Queens. How could there be two Kings at the same time? And there's no such person as Aslan. And there are no such things as lions. And there never was a time when animals could talk. Do you hear?" "Yes, Uncle," sobbed Caspian.</a:t>
            </a: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568CE4D-5378-419B-EBF7-5FEF39C079F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C35C49F-D93D-EC1B-4665-AA7EA599DCD0}"/>
              </a:ext>
            </a:extLst>
          </p:cNvPr>
          <p:cNvPicPr>
            <a:picLocks noChangeAspect="1"/>
          </p:cNvPicPr>
          <p:nvPr/>
        </p:nvPicPr>
        <p:blipFill>
          <a:blip r:embed="rId2"/>
          <a:stretch>
            <a:fillRect/>
          </a:stretch>
        </p:blipFill>
        <p:spPr>
          <a:xfrm>
            <a:off x="11152682" y="2413416"/>
            <a:ext cx="1039316" cy="1918741"/>
          </a:xfrm>
          <a:prstGeom prst="rect">
            <a:avLst/>
          </a:prstGeom>
        </p:spPr>
      </p:pic>
    </p:spTree>
    <p:extLst>
      <p:ext uri="{BB962C8B-B14F-4D97-AF65-F5344CB8AC3E}">
        <p14:creationId xmlns:p14="http://schemas.microsoft.com/office/powerpoint/2010/main" val="350661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375063-A996-9CB2-04B5-7EFEFC13C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B43DF-E311-6AD9-A810-6D690CDBEE8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69FF215-11AF-F14B-18B9-CB5723B37914}"/>
              </a:ext>
            </a:extLst>
          </p:cNvPr>
          <p:cNvSpPr>
            <a:spLocks noGrp="1"/>
          </p:cNvSpPr>
          <p:nvPr>
            <p:ph type="subTitle" idx="1"/>
          </p:nvPr>
        </p:nvSpPr>
        <p:spPr>
          <a:xfrm>
            <a:off x="-1" y="-1"/>
            <a:ext cx="11257614" cy="6835139"/>
          </a:xfrm>
        </p:spPr>
        <p:txBody>
          <a:bodyPr>
            <a:normAutofit fontScale="92500" lnSpcReduction="20000"/>
          </a:bodyPr>
          <a:lstStyle/>
          <a:p>
            <a:pPr algn="l"/>
            <a:r>
              <a:rPr lang="en-US" b="1" dirty="0">
                <a:solidFill>
                  <a:schemeClr val="bg1"/>
                </a:solidFill>
                <a:latin typeface="Goudy Old Style" panose="02020502050305020303" pitchFamily="18" charset="77"/>
              </a:rPr>
              <a:t>Caspian’s beloved nurse is sent away for telling him about Narnia, and his new tutor, Dr. Cornelius, tells Caspian how his ancestors were </a:t>
            </a:r>
            <a:r>
              <a:rPr lang="en-US" b="1" dirty="0" err="1">
                <a:solidFill>
                  <a:schemeClr val="bg1"/>
                </a:solidFill>
                <a:latin typeface="Goudy Old Style" panose="02020502050305020303" pitchFamily="18" charset="77"/>
              </a:rPr>
              <a:t>Telmarines</a:t>
            </a:r>
            <a:r>
              <a:rPr lang="en-US" b="1" dirty="0">
                <a:solidFill>
                  <a:schemeClr val="bg1"/>
                </a:solidFill>
                <a:latin typeface="Goudy Old Style" panose="02020502050305020303" pitchFamily="18" charset="77"/>
              </a:rPr>
              <a:t> who conquered Narnia, but that the tales are True.</a:t>
            </a:r>
          </a:p>
          <a:p>
            <a:pPr algn="l"/>
            <a:r>
              <a:rPr lang="en-US" dirty="0">
                <a:solidFill>
                  <a:schemeClr val="bg1"/>
                </a:solidFill>
                <a:latin typeface="Goudy Old Style" panose="02020502050305020303" pitchFamily="18" charset="77"/>
              </a:rPr>
              <a:t>Next day Caspian found what a terrible thing he had done, for Nurse had been sent away without even being allowed to say good-bye to him, and he was told he was to have a Tutor. Caspian missed his nurse very much and shed many tears; and because he was so miserable, he thought about the old stories of Narnia far more than before. He dreamed of Dwarfs and Dryads every night and tried very hard to make the dogs and cats in the castle talk to him. But the dogs only wagged their tails and the cats only purred. Caspian felt sure that he would hate the new Tutor, buy when the new Tutor arrived about a week later he turns out to be the sort of person it is almost impossible not to like. He was the smallest, and also the fattest, man Caspian had ever seen. He had a long, silvery, pointed beard which came down to his waist, and his face, which was brown and covered with wrinkles, looked very wise, very ugly, and very kind. His voice was grave and his eyes were merry so that, until you got to know him really well, it was hard to know when he was joking and when he was serious. His name was Doctor Cornelius.</a:t>
            </a:r>
          </a:p>
          <a:p>
            <a:pPr algn="l"/>
            <a:r>
              <a:rPr lang="en-US" dirty="0">
                <a:solidFill>
                  <a:schemeClr val="bg1"/>
                </a:solidFill>
                <a:latin typeface="Goudy Old Style" panose="02020502050305020303" pitchFamily="18" charset="77"/>
              </a:rPr>
              <a:t>"It was your Highness's ancestor, Caspian the First," said Doctor Cornelius, "who first conquered Narnia and made it his kingdom. It was he who brought all your nation into the country. You are not native Narnians at all. You are all </a:t>
            </a:r>
            <a:r>
              <a:rPr lang="en-US" dirty="0" err="1">
                <a:solidFill>
                  <a:schemeClr val="bg1"/>
                </a:solidFill>
                <a:latin typeface="Goudy Old Style" panose="02020502050305020303" pitchFamily="18" charset="77"/>
              </a:rPr>
              <a:t>Telmarines</a:t>
            </a:r>
            <a:r>
              <a:rPr lang="en-US" dirty="0">
                <a:solidFill>
                  <a:schemeClr val="bg1"/>
                </a:solidFill>
                <a:latin typeface="Goudy Old Style" panose="02020502050305020303" pitchFamily="18" charset="77"/>
              </a:rPr>
              <a:t> — that is, you all came from the Land of </a:t>
            </a:r>
            <a:r>
              <a:rPr lang="en-US" dirty="0" err="1">
                <a:solidFill>
                  <a:schemeClr val="bg1"/>
                </a:solidFill>
                <a:latin typeface="Goudy Old Style" panose="02020502050305020303" pitchFamily="18" charset="77"/>
              </a:rPr>
              <a:t>Telmar</a:t>
            </a:r>
            <a:r>
              <a:rPr lang="en-US" dirty="0">
                <a:solidFill>
                  <a:schemeClr val="bg1"/>
                </a:solidFill>
                <a:latin typeface="Goudy Old Style" panose="02020502050305020303" pitchFamily="18" charset="77"/>
              </a:rPr>
              <a:t>, far beyond the Western Mountains. That is why Caspian the First is called Caspian the Conqueror…"Listen," said the Doctor. "All you have heard about Old Narnia is true. It is not the land of Men. It is the country of Aslan, the country of the Waking Trees and Visible Naiads, of Fauns and Satyrs, of Dwarfs and Giants, of the gods and the Centaurs, of Talking Beasts. It was against these that the first Caspian fought. It is you </a:t>
            </a:r>
            <a:r>
              <a:rPr lang="en-US" dirty="0" err="1">
                <a:solidFill>
                  <a:schemeClr val="bg1"/>
                </a:solidFill>
                <a:latin typeface="Goudy Old Style" panose="02020502050305020303" pitchFamily="18" charset="77"/>
              </a:rPr>
              <a:t>Telmarines</a:t>
            </a:r>
            <a:r>
              <a:rPr lang="en-US" dirty="0">
                <a:solidFill>
                  <a:schemeClr val="bg1"/>
                </a:solidFill>
                <a:latin typeface="Goudy Old Style" panose="02020502050305020303" pitchFamily="18" charset="77"/>
              </a:rPr>
              <a:t> who silenced the beasts and the trees and the fountains, and who killed and drove away the Dwarfs and Fauns, and are now trying to cover up even the memory of them. The King does not allow them to be spoken of."</a:t>
            </a:r>
          </a:p>
        </p:txBody>
      </p:sp>
      <p:sp>
        <p:nvSpPr>
          <p:cNvPr id="6" name="Rectangle 2">
            <a:extLst>
              <a:ext uri="{FF2B5EF4-FFF2-40B4-BE49-F238E27FC236}">
                <a16:creationId xmlns:a16="http://schemas.microsoft.com/office/drawing/2014/main" id="{597B0DC4-A38B-F56C-8056-6E8D42178B3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8F4DB40-7B2C-249C-518F-AD2EF5208A2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26081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B76339-0AC7-9D29-4098-BE65EB381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C65CA-FA48-3F1A-7471-BBB0FAEEF67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56E2453-4F70-5FFC-2376-1C2A5D5ACD3E}"/>
              </a:ext>
            </a:extLst>
          </p:cNvPr>
          <p:cNvSpPr>
            <a:spLocks noGrp="1"/>
          </p:cNvSpPr>
          <p:nvPr>
            <p:ph type="subTitle" idx="1"/>
          </p:nvPr>
        </p:nvSpPr>
        <p:spPr>
          <a:xfrm>
            <a:off x="-1" y="-1"/>
            <a:ext cx="11257614" cy="6835139"/>
          </a:xfrm>
        </p:spPr>
        <p:txBody>
          <a:bodyPr>
            <a:noAutofit/>
          </a:bodyPr>
          <a:lstStyle/>
          <a:p>
            <a:pPr algn="l"/>
            <a:r>
              <a:rPr lang="en-US" sz="2200" b="1" dirty="0">
                <a:solidFill>
                  <a:schemeClr val="bg1"/>
                </a:solidFill>
                <a:latin typeface="Goudy Old Style" panose="02020502050305020303" pitchFamily="18" charset="77"/>
              </a:rPr>
              <a:t>An astronomical conjunction of two planets provides the excuse for Dr. Cornelius to take Caspian up a high tower at night, where he explains many secrets, how the </a:t>
            </a:r>
            <a:r>
              <a:rPr lang="en-US" sz="2200" b="1" dirty="0" err="1">
                <a:solidFill>
                  <a:schemeClr val="bg1"/>
                </a:solidFill>
                <a:latin typeface="Goudy Old Style" panose="02020502050305020303" pitchFamily="18" charset="77"/>
              </a:rPr>
              <a:t>Telmarines</a:t>
            </a:r>
            <a:r>
              <a:rPr lang="en-US" sz="2200" b="1" dirty="0">
                <a:solidFill>
                  <a:schemeClr val="bg1"/>
                </a:solidFill>
                <a:latin typeface="Goudy Old Style" panose="02020502050305020303" pitchFamily="18" charset="77"/>
              </a:rPr>
              <a:t> ended Narnia as it was, how all Caspian has heard is True, how he must try to be like King Peter, how the lies about the ghosts in the Black Woods conceal </a:t>
            </a:r>
            <a:r>
              <a:rPr lang="en-US" sz="2200" b="1" dirty="0" err="1">
                <a:solidFill>
                  <a:schemeClr val="bg1"/>
                </a:solidFill>
                <a:latin typeface="Goudy Old Style" panose="02020502050305020303" pitchFamily="18" charset="77"/>
              </a:rPr>
              <a:t>Cair</a:t>
            </a:r>
            <a:r>
              <a:rPr lang="en-US" sz="2200" b="1" dirty="0">
                <a:solidFill>
                  <a:schemeClr val="bg1"/>
                </a:solidFill>
                <a:latin typeface="Goudy Old Style" panose="02020502050305020303" pitchFamily="18" charset="77"/>
              </a:rPr>
              <a:t> Paravel, and how Dr. Cornelius is actually half Dwarf.</a:t>
            </a:r>
          </a:p>
          <a:p>
            <a:pPr algn="l"/>
            <a:r>
              <a:rPr lang="en-US" sz="2200" dirty="0">
                <a:solidFill>
                  <a:schemeClr val="bg1"/>
                </a:solidFill>
                <a:latin typeface="Goudy Old Style" panose="02020502050305020303" pitchFamily="18" charset="77"/>
              </a:rPr>
              <a:t> A few days later his Tutor said, "Tonight I am going to give you a lesson in Astronomy. At dead of night two noble planets, </a:t>
            </a:r>
            <a:r>
              <a:rPr lang="en-US" sz="2200" dirty="0" err="1">
                <a:solidFill>
                  <a:schemeClr val="bg1"/>
                </a:solidFill>
                <a:latin typeface="Goudy Old Style" panose="02020502050305020303" pitchFamily="18" charset="77"/>
              </a:rPr>
              <a:t>Tarva</a:t>
            </a:r>
            <a:r>
              <a:rPr lang="en-US" sz="2200" dirty="0">
                <a:solidFill>
                  <a:schemeClr val="bg1"/>
                </a:solidFill>
                <a:latin typeface="Goudy Old Style" panose="02020502050305020303" pitchFamily="18" charset="77"/>
              </a:rPr>
              <a:t> and </a:t>
            </a:r>
            <a:r>
              <a:rPr lang="en-US" sz="2200" dirty="0" err="1">
                <a:solidFill>
                  <a:schemeClr val="bg1"/>
                </a:solidFill>
                <a:latin typeface="Goudy Old Style" panose="02020502050305020303" pitchFamily="18" charset="77"/>
              </a:rPr>
              <a:t>Alambil</a:t>
            </a:r>
            <a:r>
              <a:rPr lang="en-US" sz="2200" dirty="0">
                <a:solidFill>
                  <a:schemeClr val="bg1"/>
                </a:solidFill>
                <a:latin typeface="Goudy Old Style" panose="02020502050305020303" pitchFamily="18" charset="77"/>
              </a:rPr>
              <a:t>, will pass within one degree of each other. Such a conjunction has not occurred for two hundred years, and your Highness will not live to see it again. It was [a] long and steep [climb], but when they came out on the roof of the tower and Caspian had got his breath, he felt that it had been well worth it… There was no difficulty in picking out the two stars they had come to see. They hung rather low in the southern sky, almost as bright as two little moons and very close together. "Are they going to have a collision?" he asked in an awestruck voice. "Nay, dear Prince," said the Doctor. "The great lords of the upper sky know the steps of their dance too well for that. Look well upon them. Their meeting is fortunate and means some great good for the sad realm of Narnia. </a:t>
            </a:r>
            <a:r>
              <a:rPr lang="en-US" sz="2200" dirty="0" err="1">
                <a:solidFill>
                  <a:schemeClr val="bg1"/>
                </a:solidFill>
                <a:latin typeface="Goudy Old Style" panose="02020502050305020303" pitchFamily="18" charset="77"/>
              </a:rPr>
              <a:t>Tarva</a:t>
            </a:r>
            <a:r>
              <a:rPr lang="en-US" sz="2200" dirty="0">
                <a:solidFill>
                  <a:schemeClr val="bg1"/>
                </a:solidFill>
                <a:latin typeface="Goudy Old Style" panose="02020502050305020303" pitchFamily="18" charset="77"/>
              </a:rPr>
              <a:t>, the Lord of Victory, salutes </a:t>
            </a:r>
            <a:r>
              <a:rPr lang="en-US" sz="2200" dirty="0" err="1">
                <a:solidFill>
                  <a:schemeClr val="bg1"/>
                </a:solidFill>
                <a:latin typeface="Goudy Old Style" panose="02020502050305020303" pitchFamily="18" charset="77"/>
              </a:rPr>
              <a:t>Alambil</a:t>
            </a:r>
            <a:r>
              <a:rPr lang="en-US" sz="2200" dirty="0">
                <a:solidFill>
                  <a:schemeClr val="bg1"/>
                </a:solidFill>
                <a:latin typeface="Goudy Old Style" panose="02020502050305020303" pitchFamily="18" charset="77"/>
              </a:rPr>
              <a:t>, the Lady of Peace. They are just coming to their nearest." </a:t>
            </a:r>
          </a:p>
          <a:p>
            <a:pPr algn="l"/>
            <a:r>
              <a:rPr lang="en-US" sz="2200" dirty="0">
                <a:solidFill>
                  <a:schemeClr val="bg1"/>
                </a:solidFill>
                <a:latin typeface="Goudy Old Style" panose="02020502050305020303" pitchFamily="18" charset="77"/>
              </a:rPr>
              <a:t>"There are real Dwarfs still, and I've seen one at last." "So you've guessed it in the end," said Doctor Cornelius. "Or guessed it nearly right. I'm not a pure Dwarf. I have human blood in me too. Many Dwarfs escaped in the great battles and lived on, shaving their beards and wearing </a:t>
            </a:r>
            <a:r>
              <a:rPr lang="en-US" sz="2200" dirty="0" err="1">
                <a:solidFill>
                  <a:schemeClr val="bg1"/>
                </a:solidFill>
                <a:latin typeface="Goudy Old Style" panose="02020502050305020303" pitchFamily="18" charset="77"/>
              </a:rPr>
              <a:t>highheeled</a:t>
            </a:r>
            <a:r>
              <a:rPr lang="en-US" sz="2200" dirty="0">
                <a:solidFill>
                  <a:schemeClr val="bg1"/>
                </a:solidFill>
                <a:latin typeface="Goudy Old Style" panose="02020502050305020303" pitchFamily="18" charset="77"/>
              </a:rPr>
              <a:t> shoes and pretending to be men. They have mixed with your </a:t>
            </a:r>
            <a:r>
              <a:rPr lang="en-US" sz="2200" dirty="0" err="1">
                <a:solidFill>
                  <a:schemeClr val="bg1"/>
                </a:solidFill>
                <a:latin typeface="Goudy Old Style" panose="02020502050305020303" pitchFamily="18" charset="77"/>
              </a:rPr>
              <a:t>Telmarines</a:t>
            </a:r>
            <a:r>
              <a:rPr lang="en-US" sz="2200" dirty="0">
                <a:solidFill>
                  <a:schemeClr val="bg1"/>
                </a:solidFill>
                <a:latin typeface="Goudy Old Style" panose="02020502050305020303" pitchFamily="18" charset="77"/>
              </a:rPr>
              <a:t>. I am one of those, only a half-Dwarf, and if any of my kindred, the true Dwarfs, are still alive anywhere in the world, doubtless they would despise me and call me a traitor. But never in all these years have we forgotten our</a:t>
            </a:r>
          </a:p>
        </p:txBody>
      </p:sp>
      <p:sp>
        <p:nvSpPr>
          <p:cNvPr id="6" name="Rectangle 2">
            <a:extLst>
              <a:ext uri="{FF2B5EF4-FFF2-40B4-BE49-F238E27FC236}">
                <a16:creationId xmlns:a16="http://schemas.microsoft.com/office/drawing/2014/main" id="{FAAF2807-F032-0190-AE6A-02034FBB34D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A1947099-B6C1-EAFF-6989-EF500425724B}"/>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01109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7D89D7C-C567-057B-3220-08D9C9F61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7B2D7-52CF-7520-1C1D-A7405086A41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0ABC9DA-6F19-E518-9674-7C0BB694F01A}"/>
              </a:ext>
            </a:extLst>
          </p:cNvPr>
          <p:cNvSpPr>
            <a:spLocks noGrp="1"/>
          </p:cNvSpPr>
          <p:nvPr>
            <p:ph type="subTitle" idx="1"/>
          </p:nvPr>
        </p:nvSpPr>
        <p:spPr>
          <a:xfrm>
            <a:off x="-1" y="-1"/>
            <a:ext cx="11257614" cy="6835139"/>
          </a:xfrm>
        </p:spPr>
        <p:txBody>
          <a:bodyPr>
            <a:noAutofit/>
          </a:bodyPr>
          <a:lstStyle/>
          <a:p>
            <a:pPr algn="l"/>
            <a:r>
              <a:rPr lang="en-US" sz="2200" dirty="0">
                <a:solidFill>
                  <a:schemeClr val="bg1"/>
                </a:solidFill>
                <a:latin typeface="Goudy Old Style" panose="02020502050305020303" pitchFamily="18" charset="77"/>
              </a:rPr>
              <a:t>own people and all the other happy creatures of Narnia, and the long-lost days of freedom.". "But how can I help?”[asked Caspian.] "You can be kind to the poor remnants of the Dwarf people, like myself. You can gather learned magicians and try to find a way of awaking the trees once more. You can search through all the nooks and wild places of the land to see if any Fauns or Talking Beasts or Dwarfs are perhaps still alive in hiding.”…I have often despaired; but something always happens to start me hoping again. But at least you can try to be a King like the High King Peter of old, and not like your uncle." "Then it's true about the Kings and Queens too, and about the White Witch?" said Caspian. "Certainly it is true," said Cornelius. "Their reign was the Golden Age in Narnia and the land has never forgotten them.”….”When the two sons of Adam and the two daughters of Eve were made Kings and Queens of Narnia by Aslan himself, they lived in the castle of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No man alive has seen that blessed place and perhaps even the ruins of it have now vanished. But we believe it was far from here, down at the mouth of the Great River, on the very shore of the sea." "Ugh!" said Caspian with a shudder. "Do you mean in the Black Woods? Where all the — the — you know, the ghosts live?" "Your Highness speaks as you have been taught," said the Doctor. "But it is all lies. There are no ghosts there. That is a story invented by the </a:t>
            </a:r>
            <a:r>
              <a:rPr lang="en-US" sz="2200" dirty="0" err="1">
                <a:solidFill>
                  <a:schemeClr val="bg1"/>
                </a:solidFill>
                <a:latin typeface="Goudy Old Style" panose="02020502050305020303" pitchFamily="18" charset="77"/>
              </a:rPr>
              <a:t>Telmarines</a:t>
            </a:r>
            <a:r>
              <a:rPr lang="en-US" sz="2200" dirty="0">
                <a:solidFill>
                  <a:schemeClr val="bg1"/>
                </a:solidFill>
                <a:latin typeface="Goudy Old Style" panose="02020502050305020303" pitchFamily="18" charset="77"/>
              </a:rPr>
              <a:t>. Your Kings are in deadly fear of the sea because they can never quite forget that in all stories Aslan comes from over the sea… And the Kings and great men, hating both the sea and the wood, partly believe these stories, and partly encourage them. They feel safer if no one in Narnia dares to go down to the coast and look out to sea towards Aslan's land and the morning and the eastern end of the world."</a:t>
            </a:r>
          </a:p>
        </p:txBody>
      </p:sp>
      <p:sp>
        <p:nvSpPr>
          <p:cNvPr id="6" name="Rectangle 2">
            <a:extLst>
              <a:ext uri="{FF2B5EF4-FFF2-40B4-BE49-F238E27FC236}">
                <a16:creationId xmlns:a16="http://schemas.microsoft.com/office/drawing/2014/main" id="{F320DF82-60C9-333C-C042-4682D4DB760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12F87F6-2601-050D-E94C-DE2A2390AB59}"/>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79061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9495A5-88F1-999E-F92E-C59B0C841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0BC7B-950A-2DB5-5CC8-34915C4DF0E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A2F022A-985A-F084-166A-04C2D43F1126}"/>
              </a:ext>
            </a:extLst>
          </p:cNvPr>
          <p:cNvSpPr>
            <a:spLocks noGrp="1"/>
          </p:cNvSpPr>
          <p:nvPr>
            <p:ph type="subTitle" idx="1"/>
          </p:nvPr>
        </p:nvSpPr>
        <p:spPr>
          <a:xfrm>
            <a:off x="-1" y="-1"/>
            <a:ext cx="10972801" cy="6835139"/>
          </a:xfrm>
        </p:spPr>
        <p:txBody>
          <a:bodyPr>
            <a:normAutofit/>
          </a:bodyPr>
          <a:lstStyle/>
          <a:p>
            <a:pPr algn="l"/>
            <a:r>
              <a:rPr lang="en-US" sz="2200" b="1" dirty="0">
                <a:solidFill>
                  <a:schemeClr val="bg1"/>
                </a:solidFill>
                <a:latin typeface="Goudy Old Style" panose="02020502050305020303" pitchFamily="18" charset="77"/>
              </a:rPr>
              <a:t>Themes</a:t>
            </a:r>
          </a:p>
          <a:p>
            <a:pPr algn="l"/>
            <a:r>
              <a:rPr lang="en-US" sz="2200" b="1" dirty="0">
                <a:solidFill>
                  <a:schemeClr val="bg1"/>
                </a:solidFill>
                <a:latin typeface="Goudy Old Style" panose="02020502050305020303" pitchFamily="18" charset="77"/>
              </a:rPr>
              <a:t>Ambition and power are not to be prized for their own sake.</a:t>
            </a:r>
          </a:p>
          <a:p>
            <a:pPr algn="l"/>
            <a:r>
              <a:rPr lang="en-US" sz="2200" dirty="0">
                <a:solidFill>
                  <a:schemeClr val="bg1"/>
                </a:solidFill>
                <a:latin typeface="Goudy Old Style" panose="02020502050305020303" pitchFamily="18" charset="77"/>
              </a:rPr>
              <a:t>“[Caspian] did not care much for his uncle and aunt, but about twice a week his uncle would send for him and they would walk up and down together for half an hour on the terrace at the south side of the castle. One day, while they were doing this, the King said to him, "Well, boy, we must soon teach you to ride and use a sword. You know that your aunt and I have no children, so it looks as if you might have to be King when I'm gone. How shall you like that, eh?" "I don't know, Uncle," said Caspian. "Don't know, eh?" said Miraz. "Why, I should like to know what more anyone could wish for!”</a:t>
            </a:r>
          </a:p>
          <a:p>
            <a:pPr algn="l"/>
            <a:r>
              <a:rPr lang="en-US" sz="2200" b="0" i="1" dirty="0">
                <a:solidFill>
                  <a:schemeClr val="bg1"/>
                </a:solidFill>
                <a:effectLst/>
                <a:latin typeface="Goudy Old Style" panose="02020502050305020303" pitchFamily="18" charset="77"/>
              </a:rPr>
              <a:t>Pride goes before destruction, and a haughty spirit before a fall. </a:t>
            </a:r>
            <a:r>
              <a:rPr lang="en-US" sz="1600" dirty="0">
                <a:solidFill>
                  <a:schemeClr val="bg1"/>
                </a:solidFill>
                <a:latin typeface="Goudy Old Style" panose="02020502050305020303" pitchFamily="18" charset="77"/>
              </a:rPr>
              <a:t>Proverbs 16:18 </a:t>
            </a:r>
            <a:r>
              <a:rPr lang="en-US" sz="2200" b="0" i="1" dirty="0">
                <a:solidFill>
                  <a:schemeClr val="bg1"/>
                </a:solidFill>
                <a:effectLst/>
                <a:latin typeface="Goudy Old Style" panose="02020502050305020303" pitchFamily="18" charset="77"/>
              </a:rPr>
              <a:t>Everyone who is arrogant in heart is an abomination to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be assured, he will not go unpunished. </a:t>
            </a:r>
            <a:r>
              <a:rPr lang="en-US" sz="1600" dirty="0">
                <a:solidFill>
                  <a:schemeClr val="bg1"/>
                </a:solidFill>
                <a:latin typeface="Goudy Old Style" panose="02020502050305020303" pitchFamily="18" charset="77"/>
              </a:rPr>
              <a:t>Proverbs 16:5 </a:t>
            </a:r>
            <a:r>
              <a:rPr lang="en-US" sz="2200" b="0" i="1" dirty="0">
                <a:solidFill>
                  <a:schemeClr val="bg1"/>
                </a:solidFill>
                <a:effectLst/>
                <a:latin typeface="Goudy Old Style" panose="02020502050305020303" pitchFamily="18" charset="77"/>
              </a:rPr>
              <a:t>For all that is in the world—the desires of the flesh and the desires of the eyes and pride of life—is not from the Father but is from the world. </a:t>
            </a:r>
            <a:r>
              <a:rPr lang="en-US" sz="1600" dirty="0">
                <a:solidFill>
                  <a:schemeClr val="bg1"/>
                </a:solidFill>
                <a:latin typeface="Goudy Old Style" panose="02020502050305020303" pitchFamily="18" charset="77"/>
              </a:rPr>
              <a:t>I John 2:16 </a:t>
            </a:r>
            <a:r>
              <a:rPr lang="en-US" sz="2200" b="0" i="1" dirty="0">
                <a:solidFill>
                  <a:schemeClr val="bg1"/>
                </a:solidFill>
                <a:effectLst/>
                <a:latin typeface="Goudy Old Style" panose="02020502050305020303" pitchFamily="18" charset="77"/>
              </a:rPr>
              <a:t>But when his heart was lifted up and his spirit was hardened so that he dealt proudly, he was brought down from his kingly throne, and his glory was taken from him. </a:t>
            </a:r>
            <a:r>
              <a:rPr lang="en-US" sz="1600" b="0" dirty="0">
                <a:solidFill>
                  <a:schemeClr val="bg1"/>
                </a:solidFill>
                <a:effectLst/>
                <a:latin typeface="Goudy Old Style" panose="02020502050305020303" pitchFamily="18" charset="77"/>
              </a:rPr>
              <a:t>Daniel </a:t>
            </a:r>
            <a:r>
              <a:rPr lang="en-US" sz="2200" b="0" i="1" dirty="0">
                <a:solidFill>
                  <a:schemeClr val="bg1"/>
                </a:solidFill>
                <a:effectLst/>
                <a:latin typeface="Goudy Old Style" panose="02020502050305020303" pitchFamily="18" charset="77"/>
              </a:rPr>
              <a:t>5:20But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said to Samuel, “Do not look on his appearance or on the height of his stature, because I have rejected him. For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sees not as man sees: man looks on the outward appearance, but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looks on the heart</a:t>
            </a:r>
            <a:r>
              <a:rPr lang="en-US" sz="1600" b="0" dirty="0">
                <a:solidFill>
                  <a:schemeClr val="bg1"/>
                </a:solidFill>
                <a:effectLst/>
                <a:latin typeface="Goudy Old Style" panose="02020502050305020303" pitchFamily="18" charset="77"/>
              </a:rPr>
              <a:t>.” I Samuel 16:7</a:t>
            </a:r>
          </a:p>
          <a:p>
            <a:pPr algn="l"/>
            <a:br>
              <a:rPr lang="en-US" sz="2200" b="0" i="1" dirty="0">
                <a:solidFill>
                  <a:schemeClr val="bg1"/>
                </a:solidFill>
                <a:effectLst/>
                <a:latin typeface="Goudy Old Style" panose="02020502050305020303" pitchFamily="18" charset="77"/>
              </a:rPr>
            </a:br>
            <a:endParaRPr lang="en-US" sz="2200" b="0" i="1" dirty="0">
              <a:solidFill>
                <a:schemeClr val="bg1"/>
              </a:solidFill>
              <a:effectLst/>
              <a:latin typeface="Goudy Old Style" panose="02020502050305020303" pitchFamily="18" charset="77"/>
            </a:endParaRPr>
          </a:p>
          <a:p>
            <a:pPr algn="l"/>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1E4262C-C717-2D68-AB63-BDECD8D0C36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62C52DA-F651-0032-EA67-DE529879FA6E}"/>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7613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A38F05-9CC9-0899-7516-87ECD1B90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8B37B-95DD-AF9F-1770-89FF42C80A6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D220617-90AB-F339-2419-88A32C416F2B}"/>
              </a:ext>
            </a:extLst>
          </p:cNvPr>
          <p:cNvSpPr>
            <a:spLocks noGrp="1"/>
          </p:cNvSpPr>
          <p:nvPr>
            <p:ph type="subTitle" idx="1"/>
          </p:nvPr>
        </p:nvSpPr>
        <p:spPr>
          <a:xfrm>
            <a:off x="-1" y="-1"/>
            <a:ext cx="11257614" cy="6835139"/>
          </a:xfrm>
        </p:spPr>
        <p:txBody>
          <a:bodyPr>
            <a:normAutofit fontScale="92500" lnSpcReduction="10000"/>
          </a:bodyPr>
          <a:lstStyle/>
          <a:p>
            <a:pPr algn="l"/>
            <a:r>
              <a:rPr lang="en-US" b="1" dirty="0">
                <a:solidFill>
                  <a:schemeClr val="bg1"/>
                </a:solidFill>
                <a:latin typeface="Goudy Old Style" panose="02020502050305020303" pitchFamily="18" charset="77"/>
              </a:rPr>
              <a:t>People in power can try to rewrite history and will then lie to protect their version of the story.</a:t>
            </a:r>
          </a:p>
          <a:p>
            <a:pPr algn="l"/>
            <a:r>
              <a:rPr lang="en-US" dirty="0">
                <a:solidFill>
                  <a:schemeClr val="bg1"/>
                </a:solidFill>
                <a:latin typeface="Goudy Old Style" panose="02020502050305020303" pitchFamily="18" charset="77"/>
              </a:rPr>
              <a:t>“Once there was a White Witch and she made herself Queen of the whole country. And she made it so that it was always winter. And then two boys and two girls came from somewhere and so they killed the Witch and they were made Kings and Queens of Narnia, and their names were Peter and Susan and Edmund and Lucy. And so they reigned for ever so long and everyone had a lovely time, and it was all because of Aslan —" "Who's he?" said Miraz. And if Caspian had been a very little older, the tone of his uncle's voice would have warned him that it would be wiser to shut up. But he babbled on, "Oh, don't you know?" he said. "Aslan is the great Lion who comes from over the sea." "Who has been telling you all this nonsense?" said the King in a voice of thunder. Caspian was frightened and said nothing. "Your Royal Highness," said King Miraz, letting go of Caspian's hand, which he had been holding till now, "I insist upon being answered. Look me in the face. Who has been telling you this pack of lies?" "N — Nurse," faltered Caspian, and burst into tears. "Stop that noise," said his uncle, taking Caspian by the shoulders and giving ham a shake. "Stop it. And never let me catch you talking — or thinking either — about all those silly stories again. There never were those Kings and Queens. How could there be two Kings at the same time? And there's no such person as Aslan. And there are no such things as lions. And there never was a time when animals could talk. Do you hear?" "Yes, Uncle," sobbed Caspian</a:t>
            </a:r>
            <a:r>
              <a:rPr lang="en-US" i="1" dirty="0">
                <a:solidFill>
                  <a:schemeClr val="bg1"/>
                </a:solidFill>
                <a:latin typeface="Goudy Old Style" panose="02020502050305020303" pitchFamily="18" charset="77"/>
              </a:rPr>
              <a:t>.”</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a:t>
            </a:r>
            <a:r>
              <a:rPr lang="en-US" sz="2300" b="0" i="1" dirty="0">
                <a:solidFill>
                  <a:schemeClr val="bg1"/>
                </a:solidFill>
                <a:effectLst/>
                <a:latin typeface="Goudy Old Style" panose="02020502050305020303" pitchFamily="18" charset="77"/>
              </a:rPr>
              <a:t>Remember the days of old; consider the years long past. Ask your father, and he will tell you, your elders, and they will instruct you” </a:t>
            </a:r>
            <a:r>
              <a:rPr lang="en-US" sz="1700" b="0" dirty="0" err="1">
                <a:solidFill>
                  <a:schemeClr val="bg1"/>
                </a:solidFill>
                <a:effectLst/>
                <a:latin typeface="Goudy Old Style" panose="02020502050305020303" pitchFamily="18" charset="77"/>
              </a:rPr>
              <a:t>Deut</a:t>
            </a:r>
            <a:r>
              <a:rPr lang="en-US" sz="1700" b="0" dirty="0">
                <a:solidFill>
                  <a:schemeClr val="bg1"/>
                </a:solidFill>
                <a:effectLst/>
                <a:latin typeface="Goudy Old Style" panose="02020502050305020303" pitchFamily="18" charset="77"/>
              </a:rPr>
              <a:t> 32:7 </a:t>
            </a:r>
            <a:r>
              <a:rPr lang="en-US" sz="2300" b="0" i="1" dirty="0">
                <a:solidFill>
                  <a:schemeClr val="bg1"/>
                </a:solidFill>
                <a:effectLst/>
                <a:latin typeface="Goudy Old Style" panose="02020502050305020303" pitchFamily="18" charset="77"/>
              </a:rPr>
              <a:t>Remember the things of old, for I am God, and there is no other". </a:t>
            </a:r>
            <a:r>
              <a:rPr lang="en-US" sz="1700" b="0" dirty="0">
                <a:solidFill>
                  <a:schemeClr val="bg1"/>
                </a:solidFill>
                <a:effectLst/>
                <a:latin typeface="Goudy Old Style" panose="02020502050305020303" pitchFamily="18" charset="77"/>
              </a:rPr>
              <a:t>Is. 46:9 </a:t>
            </a:r>
            <a:r>
              <a:rPr lang="en-US" sz="2300" b="0" i="1" dirty="0">
                <a:solidFill>
                  <a:schemeClr val="bg1"/>
                </a:solidFill>
                <a:effectLst/>
                <a:latin typeface="Goudy Old Style" panose="02020502050305020303" pitchFamily="18" charset="77"/>
              </a:rPr>
              <a:t>"I will remember the works of the LORD; yes, I will remember Your wonders of old. I will reflect on all You have done and ponder Your mighty deeds</a:t>
            </a:r>
            <a:r>
              <a:rPr lang="en-US" sz="2300" b="0" dirty="0">
                <a:solidFill>
                  <a:schemeClr val="bg1"/>
                </a:solidFill>
                <a:effectLst/>
                <a:latin typeface="Goudy Old Style" panose="02020502050305020303" pitchFamily="18" charset="77"/>
              </a:rPr>
              <a:t>". </a:t>
            </a:r>
            <a:r>
              <a:rPr lang="en-US" sz="1700" b="0" dirty="0">
                <a:solidFill>
                  <a:schemeClr val="bg1"/>
                </a:solidFill>
                <a:effectLst/>
                <a:latin typeface="Goudy Old Style" panose="02020502050305020303" pitchFamily="18" charset="77"/>
              </a:rPr>
              <a:t>Ps. 77:11-12 </a:t>
            </a:r>
            <a:r>
              <a:rPr lang="en-US" sz="2300" b="0" i="1" dirty="0">
                <a:solidFill>
                  <a:schemeClr val="bg1"/>
                </a:solidFill>
                <a:effectLst/>
                <a:latin typeface="Goudy Old Style" panose="02020502050305020303" pitchFamily="18" charset="77"/>
              </a:rPr>
              <a:t>Be careful that you do not forget the </a:t>
            </a:r>
            <a:r>
              <a:rPr lang="en-US" sz="2300" b="0" i="1" cap="small" dirty="0">
                <a:solidFill>
                  <a:schemeClr val="bg1"/>
                </a:solidFill>
                <a:effectLst/>
                <a:latin typeface="Goudy Old Style" panose="02020502050305020303" pitchFamily="18" charset="77"/>
              </a:rPr>
              <a:t>Lord</a:t>
            </a:r>
            <a:r>
              <a:rPr lang="en-US" sz="2300" b="0" i="1" dirty="0">
                <a:solidFill>
                  <a:schemeClr val="bg1"/>
                </a:solidFill>
                <a:effectLst/>
                <a:latin typeface="Goudy Old Style" panose="02020502050305020303" pitchFamily="18" charset="77"/>
              </a:rPr>
              <a:t> your God, failing to observe his commands, his laws and his decrees that I am giving you this day.</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Otherwise, when you eat and are satisfied, when you build fine houses and settle down, and when your herds and flocks grow large and your silver and gold increase and all you have is multiplied,</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then your heart will become proud and you will forget the </a:t>
            </a:r>
            <a:r>
              <a:rPr lang="en-US" sz="2300" b="0" i="1" cap="small" dirty="0">
                <a:solidFill>
                  <a:schemeClr val="bg1"/>
                </a:solidFill>
                <a:effectLst/>
                <a:latin typeface="Goudy Old Style" panose="02020502050305020303" pitchFamily="18" charset="77"/>
              </a:rPr>
              <a:t>Lord</a:t>
            </a:r>
            <a:r>
              <a:rPr lang="en-US" sz="2300" b="0" i="1" dirty="0">
                <a:solidFill>
                  <a:schemeClr val="bg1"/>
                </a:solidFill>
                <a:effectLst/>
                <a:latin typeface="Goudy Old Style" panose="02020502050305020303" pitchFamily="18" charset="77"/>
              </a:rPr>
              <a:t> your God, who brought you out of Egypt, out of the land of slavery. </a:t>
            </a:r>
            <a:r>
              <a:rPr lang="en-US" sz="1700" b="0" dirty="0">
                <a:solidFill>
                  <a:schemeClr val="bg1"/>
                </a:solidFill>
                <a:effectLst/>
                <a:latin typeface="Goudy Old Style" panose="02020502050305020303" pitchFamily="18" charset="77"/>
              </a:rPr>
              <a:t>Deut. 8:11-14</a:t>
            </a:r>
            <a:endParaRPr lang="en-US" sz="17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B82CAE58-460A-3C1E-97C2-C34F2E7CF45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13822A6-4D44-C341-13E7-6C40469A4BA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97195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8637DC-29D6-E83E-8E57-AC5A2F996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5B2FC-3130-ECA9-7D0C-1F401FC743A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45DBC4D-67BA-813C-64D8-B0871A027630}"/>
              </a:ext>
            </a:extLst>
          </p:cNvPr>
          <p:cNvSpPr>
            <a:spLocks noGrp="1"/>
          </p:cNvSpPr>
          <p:nvPr>
            <p:ph type="subTitle" idx="1"/>
          </p:nvPr>
        </p:nvSpPr>
        <p:spPr>
          <a:xfrm>
            <a:off x="-1" y="-1"/>
            <a:ext cx="11257614" cy="6835139"/>
          </a:xfrm>
        </p:spPr>
        <p:txBody>
          <a:bodyPr>
            <a:normAutofit fontScale="92500" lnSpcReduction="10000"/>
          </a:bodyPr>
          <a:lstStyle/>
          <a:p>
            <a:pPr algn="l"/>
            <a:r>
              <a:rPr lang="en-US" b="1" dirty="0">
                <a:solidFill>
                  <a:schemeClr val="bg1"/>
                </a:solidFill>
                <a:latin typeface="Goudy Old Style" panose="02020502050305020303" pitchFamily="18" charset="77"/>
              </a:rPr>
              <a:t>There is comfort in stories that are beautiful and redolent of Truth.</a:t>
            </a:r>
          </a:p>
          <a:p>
            <a:pPr algn="l"/>
            <a:r>
              <a:rPr lang="en-US" dirty="0">
                <a:solidFill>
                  <a:schemeClr val="bg1"/>
                </a:solidFill>
                <a:latin typeface="Goudy Old Style" panose="02020502050305020303" pitchFamily="18" charset="77"/>
              </a:rPr>
              <a:t>"Then let's have no more of it," said the King. Then he called to one of the gentlemen-in-waiting who were standing at the far end of the terrace and said in a cold voice, "Conduct His Royal Highness to his apartments and send His Royal Highness's nurse to me AT ONCE." Next day Caspian found what a terrible thing he had done, for Nurse had been sent away without even being allowed to say good-bye to him, and he was told he was to have a Tutor. Caspian missed his nurse very much and shed many tears; and because he was so miserable, he thought about the old stories of Narnia far more than before. He dreamed of Dwarfs and Dryads every night and tried very hard to make the dogs and cats in the castle talk to him. But the dogs only wagged their tails and the cats only purred.”</a:t>
            </a:r>
          </a:p>
          <a:p>
            <a:pPr algn="l"/>
            <a:r>
              <a:rPr lang="en-US" b="0" i="1" dirty="0">
                <a:solidFill>
                  <a:schemeClr val="bg1"/>
                </a:solidFill>
                <a:effectLst/>
                <a:latin typeface="Goudy Old Style" panose="02020502050305020303" pitchFamily="18" charset="77"/>
              </a:rPr>
              <a:t>Blessed be the God and Father of our Lord Jesus Christ, the Father of mercies and God of all comfort, who comforts us in all our affliction, so that we may be able to comfort those who are in any affliction, with the comfort with which we ourselves are comforted by God. </a:t>
            </a:r>
            <a:r>
              <a:rPr lang="en-US" sz="1700" b="0" dirty="0">
                <a:solidFill>
                  <a:schemeClr val="bg1"/>
                </a:solidFill>
                <a:effectLst/>
                <a:latin typeface="Goudy Old Style" panose="02020502050305020303" pitchFamily="18" charset="77"/>
              </a:rPr>
              <a:t>2 Cor. 1:3-4 </a:t>
            </a:r>
            <a:r>
              <a:rPr lang="en-US" b="0" i="1" dirty="0">
                <a:solidFill>
                  <a:schemeClr val="bg1"/>
                </a:solidFill>
                <a:effectLst/>
                <a:latin typeface="Goudy Old Style" panose="02020502050305020303" pitchFamily="18" charset="77"/>
              </a:rPr>
              <a:t>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is my shepherd; I shall not want. He makes me lie down in green pastures. He leads me beside still waters. He restores my soul. He leads me in paths of righteousness for his name's sake. Even though I walk through the valley of the shadow of death, I will fear no evil, for you are with me. </a:t>
            </a:r>
            <a:r>
              <a:rPr lang="en-US" sz="1700" b="0" dirty="0">
                <a:solidFill>
                  <a:schemeClr val="bg1"/>
                </a:solidFill>
                <a:effectLst/>
                <a:latin typeface="Goudy Old Style" panose="02020502050305020303" pitchFamily="18" charset="77"/>
              </a:rPr>
              <a:t>Ps. 23 </a:t>
            </a:r>
            <a:r>
              <a:rPr lang="en-US" b="0" i="1" dirty="0">
                <a:solidFill>
                  <a:schemeClr val="bg1"/>
                </a:solidFill>
                <a:effectLst/>
                <a:latin typeface="Goudy Old Style" panose="02020502050305020303" pitchFamily="18" charset="77"/>
              </a:rPr>
              <a:t>These things I remember</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as I pour out my soul: how I used to go to the house of God under the protection of the Mighty One</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with shouts of joy and praise</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among the festive throng. Why, my soul, are you downcast?</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Why so disturbed within me? Put your hope in God,</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for I will yet praise him, my Savior and my God. </a:t>
            </a:r>
            <a:r>
              <a:rPr lang="en-US" sz="1700" b="0" dirty="0">
                <a:solidFill>
                  <a:schemeClr val="bg1"/>
                </a:solidFill>
                <a:effectLst/>
                <a:latin typeface="Goudy Old Style" panose="02020502050305020303" pitchFamily="18" charset="77"/>
              </a:rPr>
              <a:t>Ps. 42:4-5 </a:t>
            </a:r>
            <a:r>
              <a:rPr lang="en-US" b="0" i="1" dirty="0">
                <a:solidFill>
                  <a:schemeClr val="bg1"/>
                </a:solidFill>
                <a:effectLst/>
                <a:latin typeface="Goudy Old Style" panose="02020502050305020303" pitchFamily="18" charset="77"/>
              </a:rPr>
              <a:t>How lovely is your dwelling place,</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O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of hosts! My soul longs, yes, faints</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for the courts of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my heart and flesh sing for joy</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to the living God. Even the sparrow finds a home,</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and the swallow a nest for herself,</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where she may lay her young, at your altars, O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of hosts, my King and my God.</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Blessed are those who dwell in your house, ever singing your praise!  </a:t>
            </a:r>
            <a:r>
              <a:rPr lang="en-US" sz="1700" b="0" dirty="0">
                <a:solidFill>
                  <a:schemeClr val="bg1"/>
                </a:solidFill>
                <a:effectLst/>
                <a:latin typeface="Goudy Old Style" panose="02020502050305020303" pitchFamily="18" charset="77"/>
              </a:rPr>
              <a:t>Ps. 84:1-4</a:t>
            </a:r>
          </a:p>
          <a:p>
            <a:pPr algn="l"/>
            <a:br>
              <a:rPr lang="en-US" sz="1600" b="0" i="0" dirty="0">
                <a:solidFill>
                  <a:schemeClr val="bg1"/>
                </a:solidFill>
                <a:effectLst/>
                <a:latin typeface="Segoe UI" panose="020B0502040204020203" pitchFamily="34" charset="0"/>
              </a:rPr>
            </a:br>
            <a:endParaRPr lang="en-US" sz="1600" b="0" i="0" dirty="0">
              <a:solidFill>
                <a:schemeClr val="bg1"/>
              </a:solidFill>
              <a:effectLst/>
              <a:latin typeface="Segoe UI" panose="020B0502040204020203" pitchFamily="34" charset="0"/>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56D7E89-298B-E93D-B9C8-267F6DE54A4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AABE3DE-BB91-66D2-1BCB-9DE9AC4C2956}"/>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90557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4EFCC1-0DF3-762C-2376-8906F8537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12480-6300-DB7F-4CBE-75C6CDF699E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3F381473-A050-9C81-007A-78ECF63DEFB3}"/>
              </a:ext>
            </a:extLst>
          </p:cNvPr>
          <p:cNvSpPr>
            <a:spLocks noGrp="1"/>
          </p:cNvSpPr>
          <p:nvPr>
            <p:ph type="subTitle" idx="1"/>
          </p:nvPr>
        </p:nvSpPr>
        <p:spPr>
          <a:xfrm>
            <a:off x="-1" y="-1"/>
            <a:ext cx="10972801" cy="6835139"/>
          </a:xfrm>
        </p:spPr>
        <p:txBody>
          <a:bodyPr>
            <a:normAutofit lnSpcReduction="10000"/>
          </a:bodyPr>
          <a:lstStyle/>
          <a:p>
            <a:pPr algn="l"/>
            <a:r>
              <a:rPr lang="en-US" sz="2200" b="1" dirty="0">
                <a:solidFill>
                  <a:schemeClr val="bg1"/>
                </a:solidFill>
                <a:latin typeface="Goudy Old Style" panose="02020502050305020303" pitchFamily="18" charset="77"/>
              </a:rPr>
              <a:t>The beauty and path of the noble planets and stars is ordered by their Creator.</a:t>
            </a:r>
          </a:p>
          <a:p>
            <a:pPr algn="l"/>
            <a:r>
              <a:rPr lang="en-US" sz="2200" dirty="0">
                <a:solidFill>
                  <a:schemeClr val="bg1"/>
                </a:solidFill>
                <a:latin typeface="Goudy Old Style" panose="02020502050305020303" pitchFamily="18" charset="77"/>
              </a:rPr>
              <a:t>“It was long and steep, but when they came out on the roof of the tower and Caspian had got his breath, he felt that it had been well worth it. Away on his right he could see, rather indistinctly, the Western Mountains. On his left was the gleam of the Great River, and everything was so quiet that he could hear the sound of the waterfall at </a:t>
            </a:r>
            <a:r>
              <a:rPr lang="en-US" sz="2200" dirty="0" err="1">
                <a:solidFill>
                  <a:schemeClr val="bg1"/>
                </a:solidFill>
                <a:latin typeface="Goudy Old Style" panose="02020502050305020303" pitchFamily="18" charset="77"/>
              </a:rPr>
              <a:t>Beaversdam</a:t>
            </a:r>
            <a:r>
              <a:rPr lang="en-US" sz="2200" dirty="0">
                <a:solidFill>
                  <a:schemeClr val="bg1"/>
                </a:solidFill>
                <a:latin typeface="Goudy Old Style" panose="02020502050305020303" pitchFamily="18" charset="77"/>
              </a:rPr>
              <a:t>, a mile away. There was no difficulty in picking out the two stars they had come to see. They hung rather low in the southern sky, almost as bright as two little moons and very close together. "Are they going to have a collision?" he asked in an awestruck voice. "Nay, dear Prince," said the Doctor (and he too spoke in a whisper). "The great lords of the upper sky know the steps of their dance too well for that. Look well upon them. Their meeting is fortunate and means some great good for the sad realm of Narnia. </a:t>
            </a:r>
            <a:r>
              <a:rPr lang="en-US" sz="2200" dirty="0" err="1">
                <a:solidFill>
                  <a:schemeClr val="bg1"/>
                </a:solidFill>
                <a:latin typeface="Goudy Old Style" panose="02020502050305020303" pitchFamily="18" charset="77"/>
              </a:rPr>
              <a:t>Tarva</a:t>
            </a:r>
            <a:r>
              <a:rPr lang="en-US" sz="2200" dirty="0">
                <a:solidFill>
                  <a:schemeClr val="bg1"/>
                </a:solidFill>
                <a:latin typeface="Goudy Old Style" panose="02020502050305020303" pitchFamily="18" charset="77"/>
              </a:rPr>
              <a:t>, the Lord of Victory,  salutes </a:t>
            </a:r>
            <a:r>
              <a:rPr lang="en-US" sz="2200" dirty="0" err="1">
                <a:solidFill>
                  <a:schemeClr val="bg1"/>
                </a:solidFill>
                <a:latin typeface="Goudy Old Style" panose="02020502050305020303" pitchFamily="18" charset="77"/>
              </a:rPr>
              <a:t>Alambil</a:t>
            </a:r>
            <a:r>
              <a:rPr lang="en-US" sz="2200" dirty="0">
                <a:solidFill>
                  <a:schemeClr val="bg1"/>
                </a:solidFill>
                <a:latin typeface="Goudy Old Style" panose="02020502050305020303" pitchFamily="18" charset="77"/>
              </a:rPr>
              <a:t>, the Lady of Peace. They are just coming to their nearest.” </a:t>
            </a:r>
          </a:p>
          <a:p>
            <a:pPr algn="l"/>
            <a:r>
              <a:rPr lang="en-US" sz="2200" b="0" i="1" dirty="0">
                <a:solidFill>
                  <a:schemeClr val="bg1"/>
                </a:solidFill>
                <a:effectLst/>
                <a:latin typeface="Goudy Old Style" panose="02020502050305020303" pitchFamily="18" charset="77"/>
              </a:rPr>
              <a:t>The heavens declare the glory of God,  and the sky above proclaims his handiwork. Day to day pours out speech, and night to night reveals knowledge. There is no speech, nor are there word, whose voice is not heard.</a:t>
            </a:r>
            <a:r>
              <a:rPr lang="en-US" sz="2200" i="1"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Their voice goes out through all the earth, and their words to the end of the world. In them he has set a tent for the sun, which comes out like a bridegroom leaving his chamber, and, like a strong man, runs its course with joy.</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Its rising is from the end of the heavens, and its circuit to the end of them, and there is nothing hidden from its heat. </a:t>
            </a:r>
            <a:r>
              <a:rPr lang="en-US" sz="1600" b="0" dirty="0">
                <a:solidFill>
                  <a:schemeClr val="bg1"/>
                </a:solidFill>
                <a:effectLst/>
                <a:latin typeface="Goudy Old Style" panose="02020502050305020303" pitchFamily="18" charset="77"/>
              </a:rPr>
              <a:t>Ps. 19:1-6</a:t>
            </a:r>
            <a:r>
              <a:rPr lang="en-US" sz="1600" b="0" i="0" dirty="0">
                <a:solidFill>
                  <a:srgbClr val="001D35"/>
                </a:solidFill>
                <a:effectLst/>
                <a:latin typeface="Google Sans"/>
              </a:rPr>
              <a:t>"</a:t>
            </a:r>
            <a:r>
              <a:rPr lang="en-US" sz="2200" b="0" i="1" dirty="0">
                <a:solidFill>
                  <a:schemeClr val="bg1"/>
                </a:solidFill>
                <a:effectLst/>
                <a:latin typeface="Goudy Old Style" panose="02020502050305020303" pitchFamily="18" charset="77"/>
              </a:rPr>
              <a:t>By the word of the LORD the heavens were made, and all the stars by the breath of His mouth” </a:t>
            </a:r>
            <a:r>
              <a:rPr lang="en-US" sz="1600" b="0" dirty="0">
                <a:solidFill>
                  <a:schemeClr val="bg1"/>
                </a:solidFill>
                <a:effectLst/>
                <a:latin typeface="Goudy Old Style" panose="02020502050305020303" pitchFamily="18" charset="77"/>
              </a:rPr>
              <a:t>Ps. 33:6 </a:t>
            </a:r>
            <a:r>
              <a:rPr lang="en-US" sz="2200" b="0" i="1" dirty="0">
                <a:solidFill>
                  <a:schemeClr val="bg1"/>
                </a:solidFill>
                <a:effectLst/>
                <a:latin typeface="Goudy Old Style" panose="02020502050305020303" pitchFamily="18" charset="77"/>
              </a:rPr>
              <a:t>He determines the number of the stars; He calls them each by name". </a:t>
            </a:r>
            <a:r>
              <a:rPr lang="en-US" sz="1600" b="0" dirty="0">
                <a:solidFill>
                  <a:schemeClr val="bg1"/>
                </a:solidFill>
                <a:effectLst/>
                <a:latin typeface="Goudy Old Style" panose="02020502050305020303" pitchFamily="18" charset="77"/>
              </a:rPr>
              <a:t>Ps. 147:4 </a:t>
            </a:r>
            <a:r>
              <a:rPr lang="en-US" sz="2200" b="0" i="1" dirty="0">
                <a:solidFill>
                  <a:schemeClr val="bg1"/>
                </a:solidFill>
                <a:effectLst/>
                <a:latin typeface="Goudy Old Style" panose="02020502050305020303" pitchFamily="18" charset="77"/>
              </a:rPr>
              <a:t>Lift up your eyes and look to the heavens: Who created all these? He who brings out the starry host one by one and calls forth each of them by name. Because of his great power and mighty strength, not one of them is missing. </a:t>
            </a:r>
            <a:r>
              <a:rPr lang="en-US" sz="1600" b="0" dirty="0">
                <a:solidFill>
                  <a:schemeClr val="bg1"/>
                </a:solidFill>
                <a:effectLst/>
                <a:latin typeface="Goudy Old Style" panose="02020502050305020303" pitchFamily="18" charset="77"/>
              </a:rPr>
              <a:t>Is. 40:26</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DDF94F95-2E66-51A6-7B44-EE104E46B5E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33EB558-4180-2314-FB66-DFE71BE8A68D}"/>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60357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4A1FB7-55EB-3005-E0EB-E92145659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6AC58-EA46-1024-DCAC-6C6D611D342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6DBA052-CE70-B1FB-69E3-006EB8731768}"/>
              </a:ext>
            </a:extLst>
          </p:cNvPr>
          <p:cNvSpPr>
            <a:spLocks noGrp="1"/>
          </p:cNvSpPr>
          <p:nvPr>
            <p:ph type="subTitle" idx="1"/>
          </p:nvPr>
        </p:nvSpPr>
        <p:spPr>
          <a:xfrm>
            <a:off x="-1" y="-1"/>
            <a:ext cx="10972801" cy="6835139"/>
          </a:xfrm>
        </p:spPr>
        <p:txBody>
          <a:bodyPr>
            <a:normAutofit lnSpcReduction="10000"/>
          </a:bodyPr>
          <a:lstStyle/>
          <a:p>
            <a:pPr algn="l"/>
            <a:r>
              <a:rPr lang="en-US" b="1" dirty="0">
                <a:solidFill>
                  <a:schemeClr val="bg1"/>
                </a:solidFill>
                <a:latin typeface="Goudy Old Style" panose="02020502050305020303" pitchFamily="18" charset="77"/>
              </a:rPr>
              <a:t>Remembering the Golden Age of freedom and happiness can help inspire a return to Truth.</a:t>
            </a:r>
          </a:p>
          <a:p>
            <a:pPr algn="l"/>
            <a:r>
              <a:rPr lang="en-US" dirty="0">
                <a:solidFill>
                  <a:schemeClr val="bg1"/>
                </a:solidFill>
                <a:latin typeface="Goudy Old Style" panose="02020502050305020303" pitchFamily="18" charset="77"/>
              </a:rPr>
              <a:t>“I have often despaired; but something always happens to start me hoping again. I don't know. But at least you can try to be a King like the High King Peter of old, and not like your uncle." "Then it's true about the Kings and Queens too, and about the White Witch?" said Caspian. "Certainly it is true," said Cornelius. "Their reign was the Golden Age in Narnia and the land has never forgotten them…But never in all these years have we forgotten our own people and all the other happy creatures of Narnia, and the long-lost days of freedom.”</a:t>
            </a:r>
            <a:endParaRPr lang="en-US" sz="2200" i="1" dirty="0">
              <a:solidFill>
                <a:schemeClr val="bg1"/>
              </a:solidFill>
              <a:latin typeface="Goudy Old Style" panose="02020502050305020303" pitchFamily="18" charset="77"/>
            </a:endParaRPr>
          </a:p>
          <a:p>
            <a:pPr algn="l"/>
            <a:r>
              <a:rPr lang="en-US" sz="2200" b="0" i="1" dirty="0">
                <a:solidFill>
                  <a:schemeClr val="bg1"/>
                </a:solidFill>
                <a:effectLst/>
                <a:latin typeface="Goudy Old Style" panose="02020502050305020303" pitchFamily="18" charset="77"/>
              </a:rPr>
              <a:t>For the creation waits with eager longing for the revealing of the sons of God. For the creation was subjected to futility, not willingly, but because of him who subjected it, in hope that the creation itself will be set free from its bondage to corruption and obtain the freedom of the glory of the children of God</a:t>
            </a:r>
            <a:r>
              <a:rPr lang="en-US" b="0" i="0" dirty="0">
                <a:solidFill>
                  <a:srgbClr val="000000"/>
                </a:solidFill>
                <a:effectLst/>
                <a:latin typeface="system-ui"/>
              </a:rPr>
              <a:t>. </a:t>
            </a:r>
            <a:r>
              <a:rPr lang="en-US" sz="1600" b="0" dirty="0">
                <a:solidFill>
                  <a:schemeClr val="bg1"/>
                </a:solidFill>
                <a:effectLst/>
                <a:latin typeface="Goudy Old Style" panose="02020502050305020303" pitchFamily="18" charset="77"/>
              </a:rPr>
              <a:t>Romans 8:19 </a:t>
            </a:r>
            <a:r>
              <a:rPr lang="en-US" sz="2200" b="0" i="1" dirty="0">
                <a:solidFill>
                  <a:schemeClr val="bg1"/>
                </a:solidFill>
                <a:effectLst/>
                <a:latin typeface="Goudy Old Style" panose="02020502050305020303" pitchFamily="18" charset="77"/>
              </a:rPr>
              <a:t>Was it not you who dried up the sea, the waters of the great deep, who made a road in the depths of the sea so that the redeemed might cross over? Those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rescued will return. They will enter Zion with singing; everlasting joy will crown their heads. Gladness and joy will overtake them, and sorrow and sighing will flee away</a:t>
            </a:r>
            <a:r>
              <a:rPr lang="en-US" sz="1600" b="0" dirty="0">
                <a:solidFill>
                  <a:schemeClr val="bg1"/>
                </a:solidFill>
                <a:effectLst/>
                <a:latin typeface="Goudy Old Style" panose="02020502050305020303" pitchFamily="18" charset="77"/>
              </a:rPr>
              <a:t>. Isaiah 51:10-11 </a:t>
            </a:r>
            <a:r>
              <a:rPr lang="en-US" sz="2200" b="0" i="1" dirty="0">
                <a:solidFill>
                  <a:schemeClr val="bg1"/>
                </a:solidFill>
                <a:effectLst/>
                <a:latin typeface="Goudy Old Style" panose="02020502050305020303" pitchFamily="18" charset="77"/>
              </a:rPr>
              <a:t>When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restored the fortunes of Zion, we were like those who dream. Then our mouth was filled with laughter, and our tongue with shouts of joy; then they said among the nations,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done great things for them.”</a:t>
            </a:r>
            <a:r>
              <a:rPr lang="en-US" sz="2200" b="1" i="1" baseline="30000"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done great things for us; we are glad.</a:t>
            </a:r>
            <a:r>
              <a:rPr lang="en-US" sz="1600" b="0" dirty="0">
                <a:solidFill>
                  <a:schemeClr val="bg1"/>
                </a:solidFill>
                <a:effectLst/>
                <a:latin typeface="Goudy Old Style" panose="02020502050305020303" pitchFamily="18" charset="77"/>
              </a:rPr>
              <a:t> Ps. 126:1-3 </a:t>
            </a:r>
            <a:r>
              <a:rPr lang="en-US" sz="2200" b="0" i="1" dirty="0">
                <a:solidFill>
                  <a:schemeClr val="bg1"/>
                </a:solidFill>
                <a:effectLst/>
                <a:latin typeface="Goudy Old Style" panose="02020502050305020303" pitchFamily="18" charset="77"/>
              </a:rPr>
              <a:t>For this is the covenant that I will make with the house of Israel after those days, declares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I will put my law within them, and I will write it on their hearts. And I will be their God, and they shall be my people. </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And no longer shall each one teach his neighbor and each his brother, saying, ‘Know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for they shall all know me, from the least of them to the greatest, declares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For I will forgive their iniquity, and I will remember their sin no more.” </a:t>
            </a:r>
            <a:r>
              <a:rPr lang="en-US" sz="1600" b="0" dirty="0">
                <a:solidFill>
                  <a:schemeClr val="bg1"/>
                </a:solidFill>
                <a:effectLst/>
                <a:latin typeface="Goudy Old Style" panose="02020502050305020303" pitchFamily="18" charset="77"/>
              </a:rPr>
              <a:t>Jer. 31:33-34</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4FB6710-7186-86A4-0874-7B759D840F94}"/>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129018-1F99-BBB4-A81F-670E3BE72D35}"/>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256517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53C821-1447-D235-E108-155195ADD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95FFE-9C5D-9D04-77D9-B1291A2D2BE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006CAAF-9C88-F3A5-F8AC-EA642A8B9F5B}"/>
              </a:ext>
            </a:extLst>
          </p:cNvPr>
          <p:cNvSpPr>
            <a:spLocks noGrp="1"/>
          </p:cNvSpPr>
          <p:nvPr>
            <p:ph type="subTitle" idx="1"/>
          </p:nvPr>
        </p:nvSpPr>
        <p:spPr>
          <a:xfrm>
            <a:off x="-1" y="-1"/>
            <a:ext cx="10972801" cy="6835139"/>
          </a:xfrm>
        </p:spPr>
        <p:txBody>
          <a:bodyPr>
            <a:normAutofit lnSpcReduction="10000"/>
          </a:bodyPr>
          <a:lstStyle/>
          <a:p>
            <a:r>
              <a:rPr lang="en-US" sz="2400" b="1" dirty="0">
                <a:solidFill>
                  <a:schemeClr val="bg1"/>
                </a:solidFill>
                <a:latin typeface="Goudy Old Style" charset="0"/>
                <a:ea typeface="Goudy Old Style" charset="0"/>
                <a:cs typeface="Goudy Old Style" charset="0"/>
              </a:rPr>
              <a:t>DEEPER DIVE: Addison’s Walk, </a:t>
            </a:r>
            <a:r>
              <a:rPr lang="en-US" sz="2400" b="1" i="1" dirty="0">
                <a:solidFill>
                  <a:schemeClr val="bg1"/>
                </a:solidFill>
                <a:latin typeface="Goudy Old Style" charset="0"/>
                <a:ea typeface="Goudy Old Style" charset="0"/>
                <a:cs typeface="Goudy Old Style" charset="0"/>
              </a:rPr>
              <a:t>Mythopoeia, </a:t>
            </a:r>
            <a:r>
              <a:rPr lang="en-US" sz="2400" b="1" dirty="0">
                <a:solidFill>
                  <a:schemeClr val="bg1"/>
                </a:solidFill>
                <a:latin typeface="Goudy Old Style" charset="0"/>
                <a:ea typeface="Goudy Old Style" charset="0"/>
                <a:cs typeface="Goudy Old Style" charset="0"/>
              </a:rPr>
              <a:t>Longing for Restoration,</a:t>
            </a:r>
            <a:r>
              <a:rPr lang="en-US" sz="2400" b="1" i="1" dirty="0">
                <a:solidFill>
                  <a:schemeClr val="bg1"/>
                </a:solidFill>
                <a:latin typeface="Goudy Old Style" charset="0"/>
                <a:ea typeface="Goudy Old Style" charset="0"/>
                <a:cs typeface="Goudy Old Style" charset="0"/>
              </a:rPr>
              <a:t> </a:t>
            </a:r>
            <a:r>
              <a:rPr lang="en-US" sz="2400" b="1" dirty="0">
                <a:solidFill>
                  <a:schemeClr val="bg1"/>
                </a:solidFill>
                <a:latin typeface="Goudy Old Style" charset="0"/>
                <a:ea typeface="Goudy Old Style" charset="0"/>
                <a:cs typeface="Goudy Old Style" charset="0"/>
              </a:rPr>
              <a:t>and the Coming Together of Truth, Beauty, and Goodness</a:t>
            </a:r>
            <a:br>
              <a:rPr lang="en-US" sz="2400" b="1" i="1" dirty="0">
                <a:solidFill>
                  <a:schemeClr val="bg1"/>
                </a:solidFill>
                <a:latin typeface="Goudy Old Style" charset="0"/>
                <a:ea typeface="Goudy Old Style" charset="0"/>
                <a:cs typeface="Goudy Old Style" charset="0"/>
              </a:rPr>
            </a:br>
            <a:br>
              <a:rPr lang="en-US" sz="2400" b="1"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“How deep I am just now beginning to see: for I have just passed on from believing in God to definitely believing in Christ – in Christianity… My long night talk with Dyson and Tolkien had a good deal to do with it. What Dyson and Tolkien showed me was that if I met the idea of sacrifice in a Pagan story I didn’t mind it at all: again, that if I met the idea of a god sacrificing himself to himself I liked it very much and was mysteriously moved by it: again that the idea of the dying and reviving god similarly moved me provided I met it anywhere except the Gospels. </a:t>
            </a:r>
            <a:br>
              <a:rPr lang="en-US" sz="2400" dirty="0">
                <a:solidFill>
                  <a:schemeClr val="bg1"/>
                </a:solidFill>
                <a:latin typeface="Goudy Old Style" charset="0"/>
                <a:ea typeface="Goudy Old Style" charset="0"/>
                <a:cs typeface="Goudy Old Style" charset="0"/>
              </a:rPr>
            </a:br>
            <a:br>
              <a:rPr lang="en-US" sz="2400"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“The reason was that in Pagan stories I was prepared to feel the myth as profound and suggestive of meanings beyond my grasp even </a:t>
            </a:r>
            <a:r>
              <a:rPr lang="en-US" sz="2400" dirty="0" err="1">
                <a:solidFill>
                  <a:schemeClr val="bg1"/>
                </a:solidFill>
                <a:latin typeface="Goudy Old Style" charset="0"/>
                <a:ea typeface="Goudy Old Style" charset="0"/>
                <a:cs typeface="Goudy Old Style" charset="0"/>
              </a:rPr>
              <a:t>tho</a:t>
            </a:r>
            <a:r>
              <a:rPr lang="en-US" sz="2400" dirty="0">
                <a:solidFill>
                  <a:schemeClr val="bg1"/>
                </a:solidFill>
                <a:latin typeface="Goudy Old Style" charset="0"/>
                <a:ea typeface="Goudy Old Style" charset="0"/>
                <a:cs typeface="Goudy Old Style" charset="0"/>
              </a:rPr>
              <a:t>’ I could not say in cold prose ‘what it meant’. Now the story of Christ is simply a true myth: a myth working on us in the same way as the others, but with this tremendous difference that it really happened: and one must be content to accept it in the same way, remembering that it is God’s myth where the others are men’s myths. (Lewis letter, October 18, 1931)</a:t>
            </a:r>
            <a:br>
              <a:rPr lang="en-US" sz="2200" dirty="0">
                <a:solidFill>
                  <a:schemeClr val="bg1"/>
                </a:solidFill>
                <a:latin typeface="Goudy Old Style" panose="02020502050305020303" pitchFamily="18" charset="77"/>
                <a:ea typeface="Goudy Old Style" charset="0"/>
                <a:cs typeface="Goudy Old Style" charset="0"/>
              </a:rPr>
            </a:br>
            <a:r>
              <a:rPr lang="en-US" sz="2200" b="1" dirty="0">
                <a:solidFill>
                  <a:schemeClr val="bg1"/>
                </a:solidFill>
                <a:latin typeface="Goudy Old Style" panose="02020502050305020303" pitchFamily="18" charset="77"/>
                <a:ea typeface="Goudy Old Style" charset="0"/>
                <a:cs typeface="Goudy Old Style" charset="0"/>
              </a:rPr>
              <a:t> </a:t>
            </a:r>
            <a:br>
              <a:rPr lang="en-US" sz="2200" i="1" dirty="0">
                <a:solidFill>
                  <a:schemeClr val="bg1"/>
                </a:solidFill>
                <a:latin typeface="Goudy Old Style" panose="02020502050305020303" pitchFamily="18" charset="77"/>
                <a:ea typeface="Goudy Old Style" charset="0"/>
                <a:cs typeface="Goudy Old Style" charset="0"/>
              </a:rPr>
            </a:br>
            <a:r>
              <a:rPr lang="en-US" dirty="0">
                <a:solidFill>
                  <a:schemeClr val="bg1"/>
                </a:solidFill>
                <a:latin typeface="Goudy Old Style" panose="02020502050305020303" pitchFamily="18" charset="77"/>
                <a:ea typeface="Goudy Old Style" charset="0"/>
                <a:cs typeface="Goudy Old Style" charset="0"/>
              </a:rPr>
              <a:t>“</a:t>
            </a:r>
            <a:r>
              <a:rPr lang="en-US" dirty="0" err="1">
                <a:solidFill>
                  <a:schemeClr val="bg1"/>
                </a:solidFill>
                <a:latin typeface="Goudy Old Style" panose="02020502050305020303" pitchFamily="18" charset="77"/>
                <a:ea typeface="Goudy Old Style" charset="0"/>
                <a:cs typeface="Goudy Old Style" charset="0"/>
              </a:rPr>
              <a:t>Mythpoeia</a:t>
            </a:r>
            <a:r>
              <a:rPr lang="en-US" dirty="0">
                <a:solidFill>
                  <a:schemeClr val="bg1"/>
                </a:solidFill>
                <a:latin typeface="Goudy Old Style" panose="02020502050305020303" pitchFamily="18" charset="77"/>
                <a:ea typeface="Goudy Old Style" charset="0"/>
                <a:cs typeface="Goudy Old Style" charset="0"/>
              </a:rPr>
              <a:t>”– poem written by Tolkien for Lewis in 1931 about their conversation on Addison’s Walk that led to Lewis’s conversion. The dedication reads</a:t>
            </a:r>
            <a:br>
              <a:rPr lang="en-US" dirty="0">
                <a:solidFill>
                  <a:schemeClr val="bg1"/>
                </a:solidFill>
                <a:latin typeface="Goudy Old Style" panose="02020502050305020303" pitchFamily="18" charset="77"/>
                <a:ea typeface="Goudy Old Style" charset="0"/>
                <a:cs typeface="Goudy Old Style" charset="0"/>
              </a:rPr>
            </a:br>
            <a:br>
              <a:rPr lang="en-US" dirty="0">
                <a:solidFill>
                  <a:schemeClr val="bg1"/>
                </a:solidFill>
                <a:latin typeface="Goudy Old Style" panose="02020502050305020303" pitchFamily="18" charset="77"/>
                <a:ea typeface="Goudy Old Style" charset="0"/>
                <a:cs typeface="Goudy Old Style" charset="0"/>
              </a:rPr>
            </a:br>
            <a:r>
              <a:rPr lang="en-US"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To one who said that myths were lies and therefore worthless, even though 'breathed through silver</a:t>
            </a:r>
            <a:r>
              <a:rPr lang="en-US" dirty="0">
                <a:solidFill>
                  <a:schemeClr val="bg1"/>
                </a:solidFill>
                <a:effectLst/>
                <a:latin typeface="Goudy Old Style" panose="02020502050305020303" pitchFamily="18" charset="77"/>
              </a:rPr>
              <a:t> </a:t>
            </a:r>
            <a:br>
              <a:rPr lang="en-US" dirty="0">
                <a:solidFill>
                  <a:schemeClr val="bg1"/>
                </a:solidFill>
                <a:effectLst/>
                <a:latin typeface="Goudy Old Style" panose="02020502050305020303" pitchFamily="18" charset="77"/>
              </a:rPr>
            </a:br>
            <a:r>
              <a:rPr lang="en-US" i="1" dirty="0" err="1">
                <a:solidFill>
                  <a:schemeClr val="bg1"/>
                </a:solidFill>
                <a:latin typeface="Goudy Old Style" panose="02020502050305020303" pitchFamily="18" charset="77"/>
                <a:ea typeface="Goudy Old Style" charset="0"/>
                <a:cs typeface="Goudy Old Style" charset="0"/>
              </a:rPr>
              <a:t>Philomythus</a:t>
            </a:r>
            <a:r>
              <a:rPr lang="en-US" i="1" dirty="0">
                <a:solidFill>
                  <a:schemeClr val="bg1"/>
                </a:solidFill>
                <a:latin typeface="Goudy Old Style" panose="02020502050305020303" pitchFamily="18" charset="77"/>
                <a:ea typeface="Goudy Old Style" charset="0"/>
                <a:cs typeface="Goudy Old Style" charset="0"/>
              </a:rPr>
              <a:t> to </a:t>
            </a:r>
            <a:r>
              <a:rPr lang="en-US" i="1" dirty="0" err="1">
                <a:solidFill>
                  <a:schemeClr val="bg1"/>
                </a:solidFill>
                <a:latin typeface="Goudy Old Style" panose="02020502050305020303" pitchFamily="18" charset="77"/>
                <a:ea typeface="Goudy Old Style" charset="0"/>
                <a:cs typeface="Goudy Old Style" charset="0"/>
              </a:rPr>
              <a:t>Misomythus</a:t>
            </a:r>
            <a:endParaRPr lang="en-US"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2E108E1-9CF4-7D08-72E3-6636A8C0DA4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8467803-9AF8-EAC7-F048-960B13D65487}"/>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7669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3C1A0E-9432-6A1D-0974-4976BB865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BB04E-4059-C8AE-5027-1C5CC85E77D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2CA9D63-074F-3F4C-D19E-2A1E283C289C}"/>
              </a:ext>
            </a:extLst>
          </p:cNvPr>
          <p:cNvSpPr>
            <a:spLocks noGrp="1"/>
          </p:cNvSpPr>
          <p:nvPr>
            <p:ph type="subTitle" idx="1"/>
          </p:nvPr>
        </p:nvSpPr>
        <p:spPr>
          <a:xfrm>
            <a:off x="-1" y="-1"/>
            <a:ext cx="10972801" cy="6835139"/>
          </a:xfrm>
        </p:spPr>
        <p:txBody>
          <a:bodyPr>
            <a:normAutofit/>
          </a:bodyPr>
          <a:lstStyle/>
          <a:p>
            <a:pPr algn="l"/>
            <a:r>
              <a:rPr lang="en-US" sz="2400" b="1" dirty="0">
                <a:solidFill>
                  <a:schemeClr val="bg1"/>
                </a:solidFill>
                <a:latin typeface="Goudy Old Style" charset="0"/>
                <a:ea typeface="Goudy Old Style" charset="0"/>
                <a:cs typeface="Goudy Old Style" charset="0"/>
              </a:rPr>
              <a:t>DEEPER DIVE: Addison’s Walk, </a:t>
            </a:r>
            <a:r>
              <a:rPr lang="en-US" sz="2400" b="1" i="1" dirty="0">
                <a:solidFill>
                  <a:schemeClr val="bg1"/>
                </a:solidFill>
                <a:latin typeface="Goudy Old Style" charset="0"/>
                <a:ea typeface="Goudy Old Style" charset="0"/>
                <a:cs typeface="Goudy Old Style" charset="0"/>
              </a:rPr>
              <a:t>Mythopoeia, </a:t>
            </a:r>
            <a:r>
              <a:rPr lang="en-US" sz="2400" b="1" dirty="0">
                <a:solidFill>
                  <a:schemeClr val="bg1"/>
                </a:solidFill>
                <a:latin typeface="Goudy Old Style" charset="0"/>
                <a:ea typeface="Goudy Old Style" charset="0"/>
                <a:cs typeface="Goudy Old Style" charset="0"/>
              </a:rPr>
              <a:t>and the Coming Together of Truth, Beauty, and Goodness</a:t>
            </a:r>
            <a:br>
              <a:rPr lang="en-US" sz="2400" b="1" i="1" dirty="0">
                <a:solidFill>
                  <a:schemeClr val="bg1"/>
                </a:solidFill>
                <a:latin typeface="Goudy Old Style" charset="0"/>
                <a:ea typeface="Goudy Old Style" charset="0"/>
                <a:cs typeface="Goudy Old Style" charset="0"/>
              </a:rPr>
            </a:br>
            <a:br>
              <a:rPr lang="en-US" sz="2400" b="1"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“How deep I am just now beginning to see: for I have just passed on from believing in God to definitely believing in Christ – in Christianity… My long night talk with Dyson and Tolkien had a good deal to do with it. What Dyson and Tolkien showed me was that if I met the idea of sacrifice in a Pagan story I didn’t mind it at all: again, that if I met the idea of a god sacrificing himself to himself I liked it very much and was mysteriously moved by it: again that the idea of the dying and reviving god similarly moved me provided I met it anywhere except the Gospels. </a:t>
            </a:r>
            <a:br>
              <a:rPr lang="en-US" sz="2400" dirty="0">
                <a:solidFill>
                  <a:schemeClr val="bg1"/>
                </a:solidFill>
                <a:latin typeface="Goudy Old Style" charset="0"/>
                <a:ea typeface="Goudy Old Style" charset="0"/>
                <a:cs typeface="Goudy Old Style" charset="0"/>
              </a:rPr>
            </a:br>
            <a:br>
              <a:rPr lang="en-US" sz="2400"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“The reason was that in Pagan stories I was prepared to feel the myth as profound and suggestive of meanings beyond my grasp even </a:t>
            </a:r>
            <a:r>
              <a:rPr lang="en-US" sz="2400" dirty="0" err="1">
                <a:solidFill>
                  <a:schemeClr val="bg1"/>
                </a:solidFill>
                <a:latin typeface="Goudy Old Style" charset="0"/>
                <a:ea typeface="Goudy Old Style" charset="0"/>
                <a:cs typeface="Goudy Old Style" charset="0"/>
              </a:rPr>
              <a:t>tho</a:t>
            </a:r>
            <a:r>
              <a:rPr lang="en-US" sz="2400" dirty="0">
                <a:solidFill>
                  <a:schemeClr val="bg1"/>
                </a:solidFill>
                <a:latin typeface="Goudy Old Style" charset="0"/>
                <a:ea typeface="Goudy Old Style" charset="0"/>
                <a:cs typeface="Goudy Old Style" charset="0"/>
              </a:rPr>
              <a:t>’ I could not say in cold prose ‘what it meant’. Now the story of Christ is simply a true myth: a myth working on us in the same way as the others, but with this tremendous difference that it really happened: and one must be content to accept it in the same way, remembering that it is God’s myth where the others are men’s myths. (Lewis letter, October 18, 1931)</a:t>
            </a:r>
            <a:br>
              <a:rPr lang="en-US" sz="2400" dirty="0">
                <a:solidFill>
                  <a:schemeClr val="bg1"/>
                </a:solidFill>
                <a:latin typeface="Goudy Old Style" charset="0"/>
                <a:ea typeface="Goudy Old Style" charset="0"/>
                <a:cs typeface="Goudy Old Style" charset="0"/>
              </a:rPr>
            </a:br>
            <a:r>
              <a:rPr lang="en-US" sz="2400" b="1" dirty="0">
                <a:solidFill>
                  <a:schemeClr val="bg1"/>
                </a:solidFill>
                <a:latin typeface="Goudy Old Style" charset="0"/>
                <a:ea typeface="Goudy Old Style" charset="0"/>
                <a:cs typeface="Goudy Old Style" charset="0"/>
              </a:rPr>
              <a:t> </a:t>
            </a:r>
            <a:br>
              <a:rPr lang="en-US" sz="2400" i="1" dirty="0">
                <a:solidFill>
                  <a:schemeClr val="bg1"/>
                </a:solidFill>
                <a:latin typeface="Goudy Old Style" charset="0"/>
                <a:ea typeface="Goudy Old Style" charset="0"/>
                <a:cs typeface="Goudy Old Style" charset="0"/>
              </a:rPr>
            </a:b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4E21791-6083-E4CD-AE38-B1A08BA2F8E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BA4D8D2-5BA6-B533-E97C-1EC151E12E5B}"/>
              </a:ext>
            </a:extLst>
          </p:cNvPr>
          <p:cNvPicPr>
            <a:picLocks noChangeAspect="1"/>
          </p:cNvPicPr>
          <p:nvPr/>
        </p:nvPicPr>
        <p:blipFill>
          <a:blip r:embed="rId2"/>
          <a:stretch>
            <a:fillRect/>
          </a:stretch>
        </p:blipFill>
        <p:spPr>
          <a:xfrm>
            <a:off x="10972800" y="2099733"/>
            <a:ext cx="1219198" cy="2659303"/>
          </a:xfrm>
          <a:prstGeom prst="rect">
            <a:avLst/>
          </a:prstGeom>
        </p:spPr>
      </p:pic>
      <p:pic>
        <p:nvPicPr>
          <p:cNvPr id="4" name="Picture 3">
            <a:extLst>
              <a:ext uri="{FF2B5EF4-FFF2-40B4-BE49-F238E27FC236}">
                <a16:creationId xmlns:a16="http://schemas.microsoft.com/office/drawing/2014/main" id="{C64685C6-36FF-B865-4EBB-B28E26274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432429" cy="6858000"/>
          </a:xfrm>
          <a:prstGeom prst="rect">
            <a:avLst/>
          </a:prstGeom>
        </p:spPr>
      </p:pic>
      <p:pic>
        <p:nvPicPr>
          <p:cNvPr id="5" name="Picture 4">
            <a:extLst>
              <a:ext uri="{FF2B5EF4-FFF2-40B4-BE49-F238E27FC236}">
                <a16:creationId xmlns:a16="http://schemas.microsoft.com/office/drawing/2014/main" id="{EEE2E093-5A47-E4E5-D5AE-E3DB6D817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430" y="0"/>
            <a:ext cx="4759569" cy="6858000"/>
          </a:xfrm>
          <a:prstGeom prst="rect">
            <a:avLst/>
          </a:prstGeom>
        </p:spPr>
      </p:pic>
    </p:spTree>
    <p:extLst>
      <p:ext uri="{BB962C8B-B14F-4D97-AF65-F5344CB8AC3E}">
        <p14:creationId xmlns:p14="http://schemas.microsoft.com/office/powerpoint/2010/main" val="163680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967281-2E49-F23A-4687-BEA7B53CF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99662-1355-6E95-7323-7E7E694532DF}"/>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E44B7E5-0222-6DB5-3E49-34DFE038481D}"/>
              </a:ext>
            </a:extLst>
          </p:cNvPr>
          <p:cNvSpPr>
            <a:spLocks noGrp="1"/>
          </p:cNvSpPr>
          <p:nvPr>
            <p:ph type="subTitle" idx="1"/>
          </p:nvPr>
        </p:nvSpPr>
        <p:spPr>
          <a:xfrm>
            <a:off x="-1" y="-1"/>
            <a:ext cx="10972801" cy="6835139"/>
          </a:xfrm>
        </p:spPr>
        <p:txBody>
          <a:bodyPr>
            <a:normAutofit lnSpcReduction="10000"/>
          </a:bodyPr>
          <a:lstStyle/>
          <a:p>
            <a:pPr algn="l"/>
            <a:r>
              <a:rPr lang="en-US" b="1" dirty="0">
                <a:solidFill>
                  <a:schemeClr val="bg1"/>
                </a:solidFill>
                <a:latin typeface="Goudy Old Style" panose="02020502050305020303" pitchFamily="18" charset="77"/>
              </a:rPr>
              <a:t>Remembering the Golden Age of freedom and happiness can help inspire a return to Truth.</a:t>
            </a:r>
          </a:p>
          <a:p>
            <a:pPr algn="l"/>
            <a:r>
              <a:rPr lang="en-US" dirty="0">
                <a:solidFill>
                  <a:schemeClr val="bg1"/>
                </a:solidFill>
                <a:latin typeface="Goudy Old Style" panose="02020502050305020303" pitchFamily="18" charset="77"/>
              </a:rPr>
              <a:t>“I have often despaired; but something always happens to start me hoping again. I don't know. But at least you can try to be a King like the High King Peter of old, and not like your uncle." "Then it's true about the Kings and Queens too, and about the White Witch?" said Caspian. "Certainly it is true," said Cornelius. "Their reign was the Golden Age in Narnia and the land has never forgotten them…But never in all these years have we forgotten our own people and all the other happy creatures of Narnia, and the long-lost days of freedom.”</a:t>
            </a:r>
            <a:endParaRPr lang="en-US" sz="2200" i="1" dirty="0">
              <a:solidFill>
                <a:schemeClr val="bg1"/>
              </a:solidFill>
              <a:latin typeface="Goudy Old Style" panose="02020502050305020303" pitchFamily="18" charset="77"/>
            </a:endParaRPr>
          </a:p>
          <a:p>
            <a:pPr algn="l"/>
            <a:r>
              <a:rPr lang="en-US" sz="2200" b="0" i="1" dirty="0">
                <a:solidFill>
                  <a:schemeClr val="bg1"/>
                </a:solidFill>
                <a:effectLst/>
                <a:latin typeface="Goudy Old Style" panose="02020502050305020303" pitchFamily="18" charset="77"/>
              </a:rPr>
              <a:t>For the creation waits with eager longing for the revealing of the sons of God. For the creation was subjected to futility, not willingly, but because of him who subjected it, in hope that the creation itself will be set free from its bondage to corruption and obtain the freedom of the glory of the children of God</a:t>
            </a:r>
            <a:r>
              <a:rPr lang="en-US" b="0" i="0" dirty="0">
                <a:solidFill>
                  <a:srgbClr val="000000"/>
                </a:solidFill>
                <a:effectLst/>
                <a:latin typeface="system-ui"/>
              </a:rPr>
              <a:t>. </a:t>
            </a:r>
            <a:r>
              <a:rPr lang="en-US" sz="1600" b="0" dirty="0">
                <a:solidFill>
                  <a:schemeClr val="bg1"/>
                </a:solidFill>
                <a:effectLst/>
                <a:latin typeface="Goudy Old Style" panose="02020502050305020303" pitchFamily="18" charset="77"/>
              </a:rPr>
              <a:t>Romans 8:19 </a:t>
            </a:r>
            <a:r>
              <a:rPr lang="en-US" sz="2200" b="0" i="1" dirty="0">
                <a:solidFill>
                  <a:schemeClr val="bg1"/>
                </a:solidFill>
                <a:effectLst/>
                <a:latin typeface="Goudy Old Style" panose="02020502050305020303" pitchFamily="18" charset="77"/>
              </a:rPr>
              <a:t>Was it not you who dried up the sea, the waters of the great deep, who made a road in the depths of the sea so that the redeemed might cross over? Those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rescued will return. They will enter Zion with singing; everlasting joy will crown their heads. Gladness and joy will overtake them, and sorrow and sighing will flee away</a:t>
            </a:r>
            <a:r>
              <a:rPr lang="en-US" sz="1600" b="0" dirty="0">
                <a:solidFill>
                  <a:schemeClr val="bg1"/>
                </a:solidFill>
                <a:effectLst/>
                <a:latin typeface="Goudy Old Style" panose="02020502050305020303" pitchFamily="18" charset="77"/>
              </a:rPr>
              <a:t>. Isaiah 51:10-11 </a:t>
            </a:r>
            <a:r>
              <a:rPr lang="en-US" sz="2200" b="0" i="1" dirty="0">
                <a:solidFill>
                  <a:schemeClr val="bg1"/>
                </a:solidFill>
                <a:effectLst/>
                <a:latin typeface="Goudy Old Style" panose="02020502050305020303" pitchFamily="18" charset="77"/>
              </a:rPr>
              <a:t>When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restored the fortunes of Zion, we were like those who dream. Then our mouth was filled with laughter, and our tongue with shouts of joy; then they said among the nations,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done great things for them.”</a:t>
            </a:r>
            <a:r>
              <a:rPr lang="en-US" sz="2200" b="1" i="1" baseline="30000" dirty="0">
                <a:solidFill>
                  <a:schemeClr val="bg1"/>
                </a:solidFill>
                <a:latin typeface="Goudy Old Style" panose="02020502050305020303" pitchFamily="18" charset="77"/>
              </a:rPr>
              <a:t> </a:t>
            </a:r>
            <a:r>
              <a:rPr lang="en-US" sz="2200" b="0" i="1" dirty="0">
                <a:solidFill>
                  <a:schemeClr val="bg1"/>
                </a:solidFill>
                <a:effectLst/>
                <a:latin typeface="Goudy Old Style" panose="02020502050305020303" pitchFamily="18" charset="77"/>
              </a:rPr>
              <a:t>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has done great things for us; we are glad.</a:t>
            </a:r>
            <a:r>
              <a:rPr lang="en-US" sz="1600" b="0" dirty="0">
                <a:solidFill>
                  <a:schemeClr val="bg1"/>
                </a:solidFill>
                <a:effectLst/>
                <a:latin typeface="Goudy Old Style" panose="02020502050305020303" pitchFamily="18" charset="77"/>
              </a:rPr>
              <a:t> Ps. 126:1-3 </a:t>
            </a:r>
            <a:r>
              <a:rPr lang="en-US" sz="2200" b="0" i="1" dirty="0">
                <a:solidFill>
                  <a:schemeClr val="bg1"/>
                </a:solidFill>
                <a:effectLst/>
                <a:latin typeface="Goudy Old Style" panose="02020502050305020303" pitchFamily="18" charset="77"/>
              </a:rPr>
              <a:t>For this is the covenant that I will make with the house of Israel after those days, declares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I will put my law within them, and I will write it on their hearts. And I will be their God, and they shall be my people. </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And no longer shall each one teach his neighbor and each his brother, saying, ‘Know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for they shall all know me, from the least of them to the greatest, declares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For I will forgive their iniquity, and I will remember their sin no more.” </a:t>
            </a:r>
            <a:r>
              <a:rPr lang="en-US" sz="1600" b="0" dirty="0">
                <a:solidFill>
                  <a:schemeClr val="bg1"/>
                </a:solidFill>
                <a:effectLst/>
                <a:latin typeface="Goudy Old Style" panose="02020502050305020303" pitchFamily="18" charset="77"/>
              </a:rPr>
              <a:t>Jer. 31:33-34</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2668FC43-2EF1-E243-435E-63DDBEDE92C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B1AEED7-AD1D-4E0D-5086-9F3B34EA3CBD}"/>
              </a:ext>
            </a:extLst>
          </p:cNvPr>
          <p:cNvPicPr>
            <a:picLocks noChangeAspect="1"/>
          </p:cNvPicPr>
          <p:nvPr/>
        </p:nvPicPr>
        <p:blipFill>
          <a:blip r:embed="rId2"/>
          <a:stretch>
            <a:fillRect/>
          </a:stretch>
        </p:blipFill>
        <p:spPr>
          <a:xfrm>
            <a:off x="10972800" y="2099733"/>
            <a:ext cx="1219198" cy="2659303"/>
          </a:xfrm>
          <a:prstGeom prst="rect">
            <a:avLst/>
          </a:prstGeom>
        </p:spPr>
      </p:pic>
      <p:pic>
        <p:nvPicPr>
          <p:cNvPr id="4" name="Picture 3">
            <a:extLst>
              <a:ext uri="{FF2B5EF4-FFF2-40B4-BE49-F238E27FC236}">
                <a16:creationId xmlns:a16="http://schemas.microsoft.com/office/drawing/2014/main" id="{3F151801-5D2C-CB62-A1D3-46FB35AB0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6494"/>
            <a:ext cx="12192000" cy="7514494"/>
          </a:xfrm>
          <a:prstGeom prst="rect">
            <a:avLst/>
          </a:prstGeom>
        </p:spPr>
      </p:pic>
    </p:spTree>
    <p:extLst>
      <p:ext uri="{BB962C8B-B14F-4D97-AF65-F5344CB8AC3E}">
        <p14:creationId xmlns:p14="http://schemas.microsoft.com/office/powerpoint/2010/main" val="2031621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E6BBF7-F529-C62B-95C2-DE5DCA922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AB1A9-847C-3035-CF49-49D61CBA1D8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A6200F0-5A67-EE56-AEA7-582494E402BD}"/>
              </a:ext>
            </a:extLst>
          </p:cNvPr>
          <p:cNvSpPr>
            <a:spLocks noGrp="1"/>
          </p:cNvSpPr>
          <p:nvPr>
            <p:ph type="subTitle" idx="1"/>
          </p:nvPr>
        </p:nvSpPr>
        <p:spPr>
          <a:xfrm>
            <a:off x="0" y="22861"/>
            <a:ext cx="10938933" cy="6812278"/>
          </a:xfrm>
        </p:spPr>
        <p:txBody>
          <a:bodyPr numCol="2">
            <a:noAutofit/>
          </a:bodyPr>
          <a:lstStyle/>
          <a:p>
            <a:pPr marL="0" marR="0"/>
            <a:r>
              <a:rPr lang="en-US" sz="1600" i="1" dirty="0">
                <a:solidFill>
                  <a:schemeClr val="bg1"/>
                </a:solidFill>
                <a:effectLst/>
                <a:latin typeface="Goudy Old Style" panose="02020502050305020303" pitchFamily="18" charset="77"/>
                <a:ea typeface="Calibri" panose="020F0502020204030204" pitchFamily="34" charset="0"/>
              </a:rPr>
              <a:t>Excerpt</a:t>
            </a:r>
            <a:endParaRPr lang="en-US" sz="1600" i="1" dirty="0">
              <a:solidFill>
                <a:schemeClr val="bg1"/>
              </a:solidFill>
              <a:effectLst/>
              <a:latin typeface="Times" pitchFamily="2"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He sees no stars who does not see them first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of living silver made that sudden burst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to flame like flowers beneath an ancient song,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whose very echo after-music long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has since pursued. There is no firmament,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only a void, unless a jeweled tent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myth-woven and elf-patterned; and no earth,</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unless the mother's womb whence all have birth.</a:t>
            </a:r>
            <a:br>
              <a:rPr lang="en-US" sz="1800" dirty="0">
                <a:solidFill>
                  <a:schemeClr val="bg1"/>
                </a:solidFill>
                <a:effectLst/>
                <a:latin typeface="Times" pitchFamily="2" charset="0"/>
                <a:ea typeface="Calibri" panose="020F0502020204030204" pitchFamily="34" charset="0"/>
              </a:rPr>
            </a:br>
            <a:endParaRPr lang="en-US" sz="1800" dirty="0">
              <a:solidFill>
                <a:schemeClr val="bg1"/>
              </a:solidFill>
              <a:effectLst/>
              <a:latin typeface="Times" pitchFamily="2"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The heart of Man is not compound of lies,</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but draws some wisdom from the only Wise,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still recalls him. Though now long estranged,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Man is not wholly lost nor wholly changed.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Dis-graced he may be, yet is not dethroned,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keeps the rags of lordship once he owned,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his world-dominion by creative act: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not his to worship the great Artefact,</a:t>
            </a:r>
            <a:br>
              <a:rPr lang="en-US" sz="1800" dirty="0">
                <a:solidFill>
                  <a:schemeClr val="bg1"/>
                </a:solidFill>
                <a:effectLst/>
                <a:latin typeface="Times" pitchFamily="2" charset="0"/>
                <a:ea typeface="Calibri" panose="020F0502020204030204" pitchFamily="34" charset="0"/>
              </a:rPr>
            </a:br>
            <a:endParaRPr lang="en-US" sz="1800" dirty="0">
              <a:solidFill>
                <a:schemeClr val="bg1"/>
              </a:solidFill>
              <a:effectLst/>
              <a:latin typeface="Times" pitchFamily="2"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Man, Sub-creator, the refracted light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through whom is splintered from a single White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to many hues, and endlessly combined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in living shapes that move from mind to mind. </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Though all the crannies of the world we filled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with Elves and Goblins, though we dared to build</a:t>
            </a:r>
            <a:br>
              <a:rPr lang="en-US" sz="1800" dirty="0">
                <a:solidFill>
                  <a:schemeClr val="bg1"/>
                </a:solidFill>
                <a:effectLst/>
                <a:latin typeface="Times" pitchFamily="2" charset="0"/>
                <a:ea typeface="Calibri" panose="020F0502020204030204" pitchFamily="34" charset="0"/>
              </a:rPr>
            </a:br>
            <a:endParaRPr lang="en-US" sz="1800" dirty="0">
              <a:solidFill>
                <a:schemeClr val="bg1"/>
              </a:solidFill>
              <a:effectLst/>
              <a:latin typeface="Times" pitchFamily="2" charset="0"/>
              <a:ea typeface="Calibri" panose="020F0502020204030204" pitchFamily="34" charset="0"/>
            </a:endParaRPr>
          </a:p>
          <a:p>
            <a:pPr marL="0" marR="0"/>
            <a:endParaRPr lang="en-US" sz="1800" dirty="0">
              <a:solidFill>
                <a:schemeClr val="bg1"/>
              </a:solidFill>
              <a:effectLst/>
              <a:latin typeface="Times" pitchFamily="2" charset="0"/>
              <a:ea typeface="Calibri" panose="020F0502020204030204" pitchFamily="34" charset="0"/>
            </a:endParaRPr>
          </a:p>
          <a:p>
            <a:pPr marL="0" marR="0"/>
            <a:endParaRPr lang="en-US" sz="1800" dirty="0">
              <a:solidFill>
                <a:schemeClr val="bg1"/>
              </a:solidFill>
              <a:latin typeface="Times" pitchFamily="2" charset="0"/>
              <a:ea typeface="Calibri" panose="020F0502020204030204" pitchFamily="34" charset="0"/>
            </a:endParaRPr>
          </a:p>
          <a:p>
            <a:pPr marL="0" marR="0"/>
            <a:endParaRPr lang="en-US" sz="1800" dirty="0">
              <a:solidFill>
                <a:schemeClr val="bg1"/>
              </a:solidFill>
              <a:effectLst/>
              <a:latin typeface="Times" pitchFamily="2"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Gods and their houses out of dark and light,</a:t>
            </a:r>
            <a:r>
              <a:rPr lang="en-US" sz="1800" dirty="0">
                <a:solidFill>
                  <a:srgbClr val="000000"/>
                </a:solidFill>
                <a:effectLst/>
                <a:latin typeface="Times" pitchFamily="2" charset="0"/>
                <a:ea typeface="Calibri" panose="020F0502020204030204" pitchFamily="34" charset="0"/>
              </a:rPr>
              <a:t> </a:t>
            </a:r>
            <a:r>
              <a:rPr lang="en-US" sz="1800" dirty="0">
                <a:solidFill>
                  <a:schemeClr val="bg1"/>
                </a:solidFill>
                <a:effectLst/>
                <a:latin typeface="Times" pitchFamily="2" charset="0"/>
                <a:ea typeface="Calibri" panose="020F0502020204030204" pitchFamily="34" charset="0"/>
              </a:rPr>
              <a:t>and sowed the seed of dragons, 'twas our right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(used or misused). The right has not decayed.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We make still by the law in which we're made.</a:t>
            </a:r>
            <a:endParaRPr lang="en-US" sz="1800" dirty="0">
              <a:solidFill>
                <a:schemeClr val="bg1"/>
              </a:solidFill>
              <a:effectLst/>
              <a:latin typeface="Times New Roman" panose="02020603050405020304" pitchFamily="18"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Yes! ‘wish-fulfilment dreams' we spin to cheat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our timid hearts and ugly Fact defeat!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Whence came the wish, and whence the power to dream,</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or some things fair and others ugly deem?</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All wishes are not idle, nor in vain</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fulfilment we devise -- for pain is pain,</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not for itself to be desired, but ill;</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or else to strive or to subdue the will</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alike were graceless; and of Evil this</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alone is deadly certain: Evil is.</a:t>
            </a:r>
            <a:endParaRPr lang="en-US" sz="1800" dirty="0">
              <a:solidFill>
                <a:schemeClr val="bg1"/>
              </a:solidFill>
              <a:effectLst/>
              <a:latin typeface="Times New Roman" panose="02020603050405020304" pitchFamily="18"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Blessed are the timid hearts that evil hate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that quail in its shadow, and yet shut the gate;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that seek no parley, and in guarded room,</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though small and bare, upon a clumsy loom</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weave tissues gilded by the far-off day</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hoped and believed in under Shadow's sway.</a:t>
            </a:r>
            <a:endParaRPr lang="en-US" sz="1800" dirty="0">
              <a:solidFill>
                <a:schemeClr val="bg1"/>
              </a:solidFill>
              <a:effectLst/>
              <a:latin typeface="Times New Roman" panose="02020603050405020304" pitchFamily="18"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Blessed are the men of Noah's race that build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their little arks, though frail and poorly filled,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steer through winds contrary towards a wraith,</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 </a:t>
            </a:r>
            <a:r>
              <a:rPr lang="en-US" sz="1800" dirty="0" err="1">
                <a:solidFill>
                  <a:schemeClr val="bg1"/>
                </a:solidFill>
                <a:effectLst/>
                <a:latin typeface="Times" pitchFamily="2" charset="0"/>
                <a:ea typeface="Calibri" panose="020F0502020204030204" pitchFamily="34" charset="0"/>
              </a:rPr>
              <a:t>rumour</a:t>
            </a:r>
            <a:r>
              <a:rPr lang="en-US" sz="1800" dirty="0">
                <a:solidFill>
                  <a:schemeClr val="bg1"/>
                </a:solidFill>
                <a:effectLst/>
                <a:latin typeface="Times" pitchFamily="2" charset="0"/>
                <a:ea typeface="Calibri" panose="020F0502020204030204" pitchFamily="34" charset="0"/>
              </a:rPr>
              <a:t> of a </a:t>
            </a:r>
            <a:r>
              <a:rPr lang="en-US" sz="1800" dirty="0" err="1">
                <a:solidFill>
                  <a:schemeClr val="bg1"/>
                </a:solidFill>
                <a:effectLst/>
                <a:latin typeface="Times" pitchFamily="2" charset="0"/>
                <a:ea typeface="Calibri" panose="020F0502020204030204" pitchFamily="34" charset="0"/>
              </a:rPr>
              <a:t>harbour</a:t>
            </a:r>
            <a:r>
              <a:rPr lang="en-US" sz="1800" dirty="0">
                <a:solidFill>
                  <a:schemeClr val="bg1"/>
                </a:solidFill>
                <a:effectLst/>
                <a:latin typeface="Times" pitchFamily="2" charset="0"/>
                <a:ea typeface="Calibri" panose="020F0502020204030204" pitchFamily="34" charset="0"/>
              </a:rPr>
              <a:t> guessed by faith.</a:t>
            </a:r>
            <a:endParaRPr lang="en-US" sz="1800" dirty="0">
              <a:solidFill>
                <a:schemeClr val="bg1"/>
              </a:solidFill>
              <a:effectLst/>
              <a:latin typeface="Times New Roman" panose="02020603050405020304" pitchFamily="18" charset="0"/>
              <a:ea typeface="Calibri" panose="020F0502020204030204" pitchFamily="34" charset="0"/>
            </a:endParaRPr>
          </a:p>
          <a:p>
            <a:pPr marL="0" marR="0"/>
            <a:endParaRPr lang="en-US" sz="2000" i="0" dirty="0">
              <a:solidFill>
                <a:schemeClr val="bg1"/>
              </a:solidFill>
              <a:effectLst/>
              <a:latin typeface="Goudy Old Style" panose="02020502050305020303" pitchFamily="18" charset="77"/>
            </a:endParaRPr>
          </a:p>
          <a:p>
            <a:pPr marL="0" marR="0"/>
            <a:endParaRPr lang="en-US" sz="20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8510A7D-1685-0C2B-FBD6-2FBEDB6F9B4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B5AFBF2-8F82-208F-399D-8AF2B43E268A}"/>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75105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F0E5DC-60A7-0772-414C-69853E012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77A30-8585-CB4E-2589-9736B4B5F88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4A0BB41-FE50-87E6-3D68-99AB55912757}"/>
              </a:ext>
            </a:extLst>
          </p:cNvPr>
          <p:cNvSpPr>
            <a:spLocks noGrp="1"/>
          </p:cNvSpPr>
          <p:nvPr>
            <p:ph type="subTitle" idx="1"/>
          </p:nvPr>
        </p:nvSpPr>
        <p:spPr>
          <a:xfrm>
            <a:off x="0" y="22861"/>
            <a:ext cx="10938933" cy="6812278"/>
          </a:xfrm>
        </p:spPr>
        <p:txBody>
          <a:bodyPr numCol="2">
            <a:noAutofit/>
          </a:bodyPr>
          <a:lstStyle/>
          <a:p>
            <a:pPr algn="l"/>
            <a:endParaRPr lang="en-US" sz="200" b="1" i="0" dirty="0">
              <a:solidFill>
                <a:schemeClr val="bg1"/>
              </a:solidFill>
              <a:effectLst/>
              <a:latin typeface="Goudy Old Style" panose="02020502050305020303" pitchFamily="18" charset="77"/>
            </a:endParaRPr>
          </a:p>
          <a:p>
            <a:pPr marL="0" marR="0"/>
            <a:r>
              <a:rPr lang="en-US" sz="200" dirty="0">
                <a:solidFill>
                  <a:schemeClr val="bg1"/>
                </a:solidFill>
                <a:effectLst/>
                <a:latin typeface="Goudy Old Style" panose="02020502050305020303" pitchFamily="18" charset="77"/>
                <a:ea typeface="Calibri" panose="020F0502020204030204" pitchFamily="34" charset="0"/>
              </a:rPr>
              <a:t>He sees no stars who does not see them first</a:t>
            </a:r>
            <a:br>
              <a:rPr lang="en-US" sz="200" dirty="0">
                <a:solidFill>
                  <a:schemeClr val="bg1"/>
                </a:solidFill>
                <a:effectLst/>
                <a:latin typeface="Goudy Old Style" panose="02020502050305020303" pitchFamily="18" charset="77"/>
                <a:ea typeface="Calibri" panose="020F0502020204030204" pitchFamily="34" charset="0"/>
              </a:rPr>
            </a:br>
            <a:r>
              <a:rPr lang="en-US" sz="200" dirty="0">
                <a:solidFill>
                  <a:schemeClr val="bg1"/>
                </a:solidFill>
                <a:effectLst/>
                <a:latin typeface="Goudy Old Style" panose="02020502050305020303" pitchFamily="18" charset="77"/>
                <a:ea typeface="Calibri" panose="020F0502020204030204" pitchFamily="34" charset="0"/>
              </a:rPr>
              <a:t>\</a:t>
            </a:r>
          </a:p>
          <a:p>
            <a:pPr marL="0" marR="0"/>
            <a:r>
              <a:rPr lang="en-US" sz="1800" dirty="0">
                <a:solidFill>
                  <a:schemeClr val="bg1"/>
                </a:solidFill>
                <a:effectLst/>
                <a:latin typeface="Times" pitchFamily="2" charset="0"/>
                <a:ea typeface="Calibri" panose="020F0502020204030204" pitchFamily="34" charset="0"/>
              </a:rPr>
              <a:t>Blessed are the legend-makers with their rhyme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of things not found within recorded time.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It is not they that have forgot the Night,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or bid us flee to organized delight,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in lotus-isles of economic bliss</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forswearing souls to gain a Circe-kiss</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counterfeit at that, machine-produced,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bogus seduction of the twice-seduced). </a:t>
            </a:r>
            <a:r>
              <a:rPr lang="en-US" sz="1800" dirty="0">
                <a:solidFill>
                  <a:schemeClr val="bg1"/>
                </a:solidFill>
                <a:latin typeface="Times" pitchFamily="2" charset="0"/>
                <a:ea typeface="Calibri" panose="020F0502020204030204" pitchFamily="34" charset="0"/>
              </a:rPr>
              <a:t>             </a:t>
            </a:r>
          </a:p>
          <a:p>
            <a:pPr marL="0" marR="0"/>
            <a:r>
              <a:rPr lang="en-US" sz="1800" dirty="0">
                <a:solidFill>
                  <a:schemeClr val="bg1"/>
                </a:solidFill>
                <a:effectLst/>
                <a:latin typeface="Times" pitchFamily="2" charset="0"/>
                <a:ea typeface="Calibri" panose="020F0502020204030204" pitchFamily="34" charset="0"/>
              </a:rPr>
              <a:t>Such isles they saw afar, and ones more fair,</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those that hear them yet may yet beware.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They have seen Death and ultimate defeat,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yet they would not in despair retreat,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but oft to victory have tuned the lyre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kindled hearts with legendary fire,</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illuminating Now and dark Hath-been</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with light of suns as yet by no man seen.</a:t>
            </a:r>
            <a:endParaRPr lang="en-US" sz="1800" dirty="0">
              <a:solidFill>
                <a:schemeClr val="bg1"/>
              </a:solidFill>
              <a:effectLst/>
              <a:latin typeface="Times New Roman" panose="02020603050405020304" pitchFamily="18"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I would that I might with the minstrels sing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stir the unseen with a throbbing string.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 would be with the mariners of the deep</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that cut their slender planks on mountains steep</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and voyage upon a vague and wandering quest,</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for some have passed beyond the fabled West.</a:t>
            </a:r>
            <a:br>
              <a:rPr lang="en-US" sz="1800" dirty="0">
                <a:solidFill>
                  <a:schemeClr val="bg1"/>
                </a:solidFill>
                <a:effectLst/>
                <a:latin typeface="Times" pitchFamily="2" charset="0"/>
                <a:ea typeface="Calibri" panose="020F0502020204030204" pitchFamily="34" charset="0"/>
              </a:rPr>
            </a:br>
            <a:endParaRPr lang="en-US" sz="1800" dirty="0">
              <a:solidFill>
                <a:schemeClr val="bg1"/>
              </a:solidFill>
              <a:effectLst/>
              <a:latin typeface="Times" pitchFamily="2" charset="0"/>
              <a:ea typeface="Calibri" panose="020F0502020204030204" pitchFamily="34" charset="0"/>
            </a:endParaRPr>
          </a:p>
          <a:p>
            <a:pPr marL="0" marR="0"/>
            <a:endParaRPr lang="en-US" sz="1800" dirty="0">
              <a:solidFill>
                <a:schemeClr val="bg1"/>
              </a:solidFill>
              <a:latin typeface="Times" pitchFamily="2" charset="0"/>
              <a:ea typeface="Calibri" panose="020F0502020204030204" pitchFamily="34" charset="0"/>
            </a:endParaRPr>
          </a:p>
          <a:p>
            <a:pPr marL="0" marR="0"/>
            <a:endParaRPr lang="en-US" sz="1800" dirty="0">
              <a:solidFill>
                <a:schemeClr val="bg1"/>
              </a:solidFill>
              <a:effectLst/>
              <a:latin typeface="Times" pitchFamily="2" charset="0"/>
              <a:ea typeface="Calibri" panose="020F0502020204030204" pitchFamily="34" charset="0"/>
            </a:endParaRPr>
          </a:p>
          <a:p>
            <a:pPr marL="0" marR="0"/>
            <a:r>
              <a:rPr lang="en-US" sz="1800" dirty="0">
                <a:solidFill>
                  <a:schemeClr val="bg1"/>
                </a:solidFill>
                <a:effectLst/>
                <a:latin typeface="Times" pitchFamily="2" charset="0"/>
                <a:ea typeface="Calibri" panose="020F0502020204030204" pitchFamily="34" charset="0"/>
              </a:rPr>
              <a:t>I would with the beleaguered fools be told,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that keep an inner fastness where their gold,</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impure and scanty, yet they loyally bring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to mint in image blurred of distant king,</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or in fantastic banners weave the sheen</a:t>
            </a:r>
            <a:br>
              <a:rPr lang="en-US" sz="1800" dirty="0">
                <a:solidFill>
                  <a:schemeClr val="bg1"/>
                </a:solidFill>
                <a:effectLst/>
                <a:latin typeface="Times" pitchFamily="2" charset="0"/>
                <a:ea typeface="Calibri" panose="020F0502020204030204" pitchFamily="34" charset="0"/>
              </a:rPr>
            </a:br>
            <a:r>
              <a:rPr lang="en-US" sz="1800" dirty="0">
                <a:solidFill>
                  <a:schemeClr val="bg1"/>
                </a:solidFill>
                <a:effectLst/>
                <a:latin typeface="Times" pitchFamily="2" charset="0"/>
                <a:ea typeface="Calibri" panose="020F0502020204030204" pitchFamily="34" charset="0"/>
              </a:rPr>
              <a:t>heraldic emblems of a lord unseen.</a:t>
            </a:r>
            <a:endParaRPr lang="en-US" sz="1800" dirty="0">
              <a:solidFill>
                <a:schemeClr val="bg1"/>
              </a:solidFill>
              <a:effectLst/>
              <a:latin typeface="Times New Roman" panose="02020603050405020304" pitchFamily="18" charset="0"/>
              <a:ea typeface="Calibri" panose="020F0502020204030204" pitchFamily="34" charset="0"/>
            </a:endParaRPr>
          </a:p>
          <a:p>
            <a:pPr marL="0" marR="0"/>
            <a:endParaRPr lang="en-US" sz="20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91D0D7A1-1B16-A0AF-09F7-80D478C1843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C939C3E-332D-3BB0-774C-3BE285CFC478}"/>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77302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6A070C-EEF8-B585-2A28-C8AB97C02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8330B-0F43-8524-EE12-B21F96FE094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57EB244-7095-0079-8372-5F3E0DFB2FE4}"/>
              </a:ext>
            </a:extLst>
          </p:cNvPr>
          <p:cNvSpPr>
            <a:spLocks noGrp="1"/>
          </p:cNvSpPr>
          <p:nvPr>
            <p:ph type="subTitle" idx="1"/>
          </p:nvPr>
        </p:nvSpPr>
        <p:spPr>
          <a:xfrm>
            <a:off x="-1" y="-1"/>
            <a:ext cx="10972801" cy="6835139"/>
          </a:xfrm>
        </p:spPr>
        <p:txBody>
          <a:bodyPr>
            <a:normAutofit lnSpcReduction="10000"/>
          </a:bodyPr>
          <a:lstStyle/>
          <a:p>
            <a:endParaRPr lang="en-US" dirty="0">
              <a:solidFill>
                <a:schemeClr val="bg1"/>
              </a:solidFill>
              <a:latin typeface="Goudy Old Style" panose="02020502050305020303" pitchFamily="18" charset="77"/>
            </a:endParaRPr>
          </a:p>
          <a:p>
            <a:r>
              <a:rPr lang="en-US" b="0" i="0" dirty="0">
                <a:solidFill>
                  <a:schemeClr val="bg1"/>
                </a:solidFill>
                <a:effectLst/>
                <a:latin typeface="Goudy Old Style" panose="02020502050305020303" pitchFamily="18" charset="77"/>
              </a:rPr>
              <a:t>“Today, many of us are under the spell of modernity, post-modernity, or other          worldly philosophies which in their own way distort and suppress the knowledge of God and the deepest longings of the human heart. Breaking free of their enchantment can only come from opening ourselves to God in a new way and asking him to draw us into a deeper fellowship with his Spirit, to renew our minds and to restore his image in us—       a prayer he is most willing to answer.”</a:t>
            </a:r>
          </a:p>
          <a:p>
            <a:r>
              <a:rPr lang="en-US" sz="1600" b="0" i="1" dirty="0">
                <a:solidFill>
                  <a:schemeClr val="bg1"/>
                </a:solidFill>
                <a:effectLst/>
                <a:latin typeface="Goudy Old Style" panose="02020502050305020303" pitchFamily="18" charset="77"/>
              </a:rPr>
              <a:t>From C.S. Lewis Institute </a:t>
            </a:r>
            <a:r>
              <a:rPr lang="en-US" sz="1600" b="0" i="1" u="sng" dirty="0">
                <a:solidFill>
                  <a:schemeClr val="bg1"/>
                </a:solidFill>
                <a:effectLst/>
                <a:latin typeface="Goudy Old Style" panose="02020502050305020303" pitchFamily="18" charset="77"/>
              </a:rPr>
              <a:t>Reflections</a:t>
            </a:r>
            <a:r>
              <a:rPr lang="en-US" sz="1600" b="0" i="1" dirty="0">
                <a:solidFill>
                  <a:schemeClr val="bg1"/>
                </a:solidFill>
                <a:effectLst/>
                <a:latin typeface="Goudy Old Style" panose="02020502050305020303" pitchFamily="18" charset="77"/>
              </a:rPr>
              <a:t> January 2010</a:t>
            </a:r>
          </a:p>
          <a:p>
            <a:pPr algn="ctr"/>
            <a:r>
              <a:rPr lang="en-US" b="1" i="0" dirty="0">
                <a:solidFill>
                  <a:schemeClr val="bg1"/>
                </a:solidFill>
                <a:effectLst/>
                <a:latin typeface="Goudy Old Style" panose="02020502050305020303" pitchFamily="18" charset="77"/>
              </a:rPr>
              <a:t>Instead, they were longing for a better country—a heavenly one.                                    Therefore God is not ashamed to be called their God,                                                                for he has prepared a city for them.</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HEBREWS 11:16 </a:t>
            </a:r>
          </a:p>
          <a:p>
            <a:pPr algn="ctr"/>
            <a:endParaRPr lang="en-US" dirty="0">
              <a:solidFill>
                <a:schemeClr val="bg1"/>
              </a:solidFill>
              <a:latin typeface="Goudy Old Style" panose="02020502050305020303" pitchFamily="18" charset="77"/>
            </a:endParaRPr>
          </a:p>
          <a:p>
            <a:r>
              <a:rPr lang="en-US" b="1" i="1" dirty="0">
                <a:solidFill>
                  <a:schemeClr val="bg1"/>
                </a:solidFill>
                <a:effectLst/>
                <a:latin typeface="Goudy Old Style" panose="02020502050305020303" pitchFamily="18" charset="77"/>
              </a:rPr>
              <a:t>And there's another country, I've heard of long ago</a:t>
            </a:r>
            <a:br>
              <a:rPr lang="en-US" b="1" i="1" dirty="0">
                <a:solidFill>
                  <a:schemeClr val="bg1"/>
                </a:solidFill>
                <a:latin typeface="Goudy Old Style" panose="02020502050305020303" pitchFamily="18" charset="77"/>
              </a:rPr>
            </a:br>
            <a:r>
              <a:rPr lang="en-US" b="1" i="1" dirty="0">
                <a:solidFill>
                  <a:schemeClr val="bg1"/>
                </a:solidFill>
                <a:effectLst/>
                <a:latin typeface="Goudy Old Style" panose="02020502050305020303" pitchFamily="18" charset="77"/>
              </a:rPr>
              <a:t>Most dear to them that love her, most great to them that know</a:t>
            </a:r>
            <a:br>
              <a:rPr lang="en-US" b="1" i="1" dirty="0">
                <a:solidFill>
                  <a:schemeClr val="bg1"/>
                </a:solidFill>
                <a:latin typeface="Goudy Old Style" panose="02020502050305020303" pitchFamily="18" charset="77"/>
              </a:rPr>
            </a:br>
            <a:r>
              <a:rPr lang="en-US" b="1" i="1" dirty="0">
                <a:solidFill>
                  <a:schemeClr val="bg1"/>
                </a:solidFill>
                <a:effectLst/>
                <a:latin typeface="Goudy Old Style" panose="02020502050305020303" pitchFamily="18" charset="77"/>
              </a:rPr>
              <a:t>We may not count her armies, we may not see her king</a:t>
            </a:r>
            <a:br>
              <a:rPr lang="en-US" b="1" i="1" dirty="0">
                <a:solidFill>
                  <a:schemeClr val="bg1"/>
                </a:solidFill>
                <a:latin typeface="Goudy Old Style" panose="02020502050305020303" pitchFamily="18" charset="77"/>
              </a:rPr>
            </a:br>
            <a:r>
              <a:rPr lang="en-US" b="1" i="1" dirty="0">
                <a:solidFill>
                  <a:schemeClr val="bg1"/>
                </a:solidFill>
                <a:effectLst/>
                <a:latin typeface="Goudy Old Style" panose="02020502050305020303" pitchFamily="18" charset="77"/>
              </a:rPr>
              <a:t>Her fortress is a faithful heart, her pride is suffering</a:t>
            </a:r>
            <a:br>
              <a:rPr lang="en-US" b="1" i="1" dirty="0">
                <a:solidFill>
                  <a:schemeClr val="bg1"/>
                </a:solidFill>
                <a:latin typeface="Goudy Old Style" panose="02020502050305020303" pitchFamily="18" charset="77"/>
              </a:rPr>
            </a:br>
            <a:r>
              <a:rPr lang="en-US" b="1" i="1" dirty="0">
                <a:solidFill>
                  <a:schemeClr val="bg1"/>
                </a:solidFill>
                <a:effectLst/>
                <a:latin typeface="Goudy Old Style" panose="02020502050305020303" pitchFamily="18" charset="77"/>
              </a:rPr>
              <a:t>And soul by soul, and silently her shining bounds increase</a:t>
            </a:r>
            <a:br>
              <a:rPr lang="en-US" b="1" i="1" dirty="0">
                <a:solidFill>
                  <a:schemeClr val="bg1"/>
                </a:solidFill>
                <a:latin typeface="Goudy Old Style" panose="02020502050305020303" pitchFamily="18" charset="77"/>
              </a:rPr>
            </a:br>
            <a:r>
              <a:rPr lang="en-US" b="1" i="1" dirty="0">
                <a:solidFill>
                  <a:schemeClr val="bg1"/>
                </a:solidFill>
                <a:effectLst/>
                <a:latin typeface="Goudy Old Style" panose="02020502050305020303" pitchFamily="18" charset="77"/>
              </a:rPr>
              <a:t>And her ways are ways of gentleness, and all her paths are peace.</a:t>
            </a:r>
          </a:p>
          <a:p>
            <a:r>
              <a:rPr lang="en-US" sz="1600" dirty="0">
                <a:solidFill>
                  <a:schemeClr val="bg1"/>
                </a:solidFill>
                <a:latin typeface="Goudy Old Style" panose="02020502050305020303" pitchFamily="18" charset="77"/>
              </a:rPr>
              <a:t>Sir </a:t>
            </a:r>
            <a:r>
              <a:rPr lang="en-US" sz="1600">
                <a:solidFill>
                  <a:schemeClr val="bg1"/>
                </a:solidFill>
                <a:latin typeface="Goudy Old Style" panose="02020502050305020303" pitchFamily="18" charset="77"/>
              </a:rPr>
              <a:t>Cecil Spring-Rice, 1918</a:t>
            </a:r>
            <a:br>
              <a:rPr lang="en-US" b="1" i="1" dirty="0">
                <a:solidFill>
                  <a:schemeClr val="bg1"/>
                </a:solidFill>
                <a:latin typeface="Goudy Old Style" panose="02020502050305020303" pitchFamily="18" charset="77"/>
              </a:rPr>
            </a:br>
            <a:endParaRPr lang="en-US" b="1"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7F1C798-CBAA-0812-0253-D25E0498FFE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438996C-E9AF-42A9-4323-DE5DB7EDB1D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352120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Queen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algn="l">
              <a:lnSpc>
                <a:spcPct val="100000"/>
              </a:lnSpc>
              <a:spcBef>
                <a:spcPts val="600"/>
              </a:spcBef>
            </a:pPr>
            <a:r>
              <a:rPr lang="en-US" sz="3600" b="1" i="0" dirty="0">
                <a:solidFill>
                  <a:srgbClr val="001D35"/>
                </a:solidFill>
                <a:effectLst/>
                <a:latin typeface="Goudy Old Style" panose="02020502050305020303" pitchFamily="18" charset="77"/>
              </a:rPr>
              <a:t>Imagination: What Does It Mean to Inhabit a Story</a:t>
            </a:r>
            <a:endParaRPr lang="en-US" sz="3600" b="1" dirty="0">
              <a:latin typeface="Goudy Old Style" panose="02020502050305020303" pitchFamily="18" charset="77"/>
            </a:endParaRPr>
          </a:p>
          <a:p>
            <a:pPr algn="l">
              <a:lnSpc>
                <a:spcPct val="100000"/>
              </a:lnSpc>
              <a:spcBef>
                <a:spcPts val="0"/>
              </a:spcBef>
            </a:pPr>
            <a:r>
              <a:rPr lang="en-US" sz="3600" b="1" dirty="0">
                <a:latin typeface="Goudy Old Style" panose="02020502050305020303" pitchFamily="18" charset="77"/>
              </a:rPr>
              <a:t>“The shaping of our loves, desires, and imagination thus happens primarily </a:t>
            </a:r>
          </a:p>
          <a:p>
            <a:pPr>
              <a:lnSpc>
                <a:spcPct val="100000"/>
              </a:lnSpc>
              <a:spcBef>
                <a:spcPts val="0"/>
              </a:spcBef>
            </a:pPr>
            <a:r>
              <a:rPr lang="en-US" sz="2800" b="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p>
          <a:p>
            <a:pPr>
              <a:lnSpc>
                <a:spcPct val="100000"/>
              </a:lnSpc>
              <a:spcBef>
                <a:spcPts val="0"/>
              </a:spcBef>
            </a:pPr>
            <a:r>
              <a:rPr lang="en-US" sz="2800" b="1" u="sng" dirty="0">
                <a:solidFill>
                  <a:schemeClr val="bg1"/>
                </a:solidFill>
                <a:latin typeface="Goudy Old Style" panose="02020502050305020303" pitchFamily="18" charset="77"/>
              </a:rPr>
              <a:t>Disciplined Forgetting </a:t>
            </a:r>
            <a:r>
              <a:rPr lang="en-US" sz="2800" b="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80DB25-C33E-2D04-A673-8BAB9CABC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187DC-600F-38DE-56E1-E619B3594BCC}"/>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13E9CED-B778-D982-6971-572493F71D9B}"/>
              </a:ext>
            </a:extLst>
          </p:cNvPr>
          <p:cNvSpPr>
            <a:spLocks noGrp="1"/>
          </p:cNvSpPr>
          <p:nvPr>
            <p:ph type="subTitle" idx="1"/>
          </p:nvPr>
        </p:nvSpPr>
        <p:spPr>
          <a:xfrm>
            <a:off x="-1" y="-1"/>
            <a:ext cx="11077731" cy="6835139"/>
          </a:xfrm>
        </p:spPr>
        <p:txBody>
          <a:bodyPr>
            <a:normAutofit lnSpcReduction="10000"/>
          </a:bodyPr>
          <a:lstStyle/>
          <a:p>
            <a:pPr algn="l"/>
            <a:r>
              <a:rPr lang="en-US" sz="2200" b="1" dirty="0">
                <a:solidFill>
                  <a:schemeClr val="bg1"/>
                </a:solidFill>
                <a:latin typeface="Goudy Old Style" panose="02020502050305020303" pitchFamily="18" charset="77"/>
              </a:rPr>
              <a:t>Chapter 3: “The Dwarf”</a:t>
            </a:r>
          </a:p>
          <a:p>
            <a:pPr algn="l"/>
            <a:r>
              <a:rPr lang="en-US" sz="2200" i="1" dirty="0">
                <a:solidFill>
                  <a:schemeClr val="bg1"/>
                </a:solidFill>
                <a:latin typeface="Goudy Old Style" panose="02020502050305020303" pitchFamily="18" charset="77"/>
              </a:rPr>
              <a:t>(Firing the imagination—The Dwarf!? What dwarf? Weren’t they alone? What could this mean?)</a:t>
            </a:r>
          </a:p>
          <a:p>
            <a:pPr algn="l"/>
            <a:r>
              <a:rPr lang="en-US" sz="2200" dirty="0">
                <a:solidFill>
                  <a:schemeClr val="bg1"/>
                </a:solidFill>
                <a:latin typeface="Goudy Old Style" panose="02020502050305020303" pitchFamily="18" charset="77"/>
              </a:rPr>
              <a:t>Peter, Susan, Edmund, and Lucy theorize about Narnian time and are debating about whether they might be able to swim off the island, when they see a boat coming towards them.</a:t>
            </a:r>
          </a:p>
          <a:p>
            <a:pPr algn="l"/>
            <a:r>
              <a:rPr lang="en-US" sz="2200" dirty="0">
                <a:solidFill>
                  <a:schemeClr val="bg1"/>
                </a:solidFill>
                <a:latin typeface="Goudy Old Style" panose="02020502050305020303" pitchFamily="18" charset="77"/>
              </a:rPr>
              <a:t>Two soldiers are on the boat and have a bundle that the children see is a bound dwarf whom the soldiers plan to drown; Susan scares them off by shooting one with an arrow that causes them to abandon the boat with the dwarf in it.</a:t>
            </a:r>
          </a:p>
          <a:p>
            <a:pPr algn="l"/>
            <a:r>
              <a:rPr lang="en-US" sz="2200" dirty="0">
                <a:solidFill>
                  <a:schemeClr val="bg1"/>
                </a:solidFill>
                <a:latin typeface="Goudy Old Style" panose="02020502050305020303" pitchFamily="18" charset="77"/>
              </a:rPr>
              <a:t>Peter and Susan pull the boat in, the dwarf is untied, and the dwarf thanks them, seeming surprised they are not ghosts. He is astonished and quite curious to learn there is a castle on the island.</a:t>
            </a:r>
          </a:p>
          <a:p>
            <a:pPr algn="l"/>
            <a:r>
              <a:rPr lang="en-US" sz="2200" dirty="0">
                <a:solidFill>
                  <a:schemeClr val="bg1"/>
                </a:solidFill>
                <a:latin typeface="Goudy Old Style" panose="02020502050305020303" pitchFamily="18" charset="77"/>
              </a:rPr>
              <a:t>The dwarf tells them he is a messenger of King Caspian the Tenth, who ought to be King of Narnia but is presently King only of the Old Narnians, who are a sort of rebellion.</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There are realities and dimensions that are beyond us and outside of our material experience.</a:t>
            </a:r>
          </a:p>
          <a:p>
            <a:pPr algn="l"/>
            <a:r>
              <a:rPr lang="en-US" sz="2200" dirty="0">
                <a:solidFill>
                  <a:schemeClr val="bg1"/>
                </a:solidFill>
                <a:latin typeface="Goudy Old Style" panose="02020502050305020303" pitchFamily="18" charset="77"/>
              </a:rPr>
              <a:t>Misbeliefs about spiritual reality can be powerful and may dictate people’s behavior; they may also camouflage Evil.</a:t>
            </a:r>
          </a:p>
          <a:p>
            <a:pPr algn="l"/>
            <a:r>
              <a:rPr lang="en-US" sz="2200" dirty="0">
                <a:solidFill>
                  <a:schemeClr val="bg1"/>
                </a:solidFill>
                <a:latin typeface="Goudy Old Style" panose="02020502050305020303" pitchFamily="18" charset="77"/>
              </a:rPr>
              <a:t>People who have grown up believing lies have a difficult time when they encounter spiritual reality.</a:t>
            </a:r>
          </a:p>
          <a:p>
            <a:pPr algn="l"/>
            <a:r>
              <a:rPr lang="en-US" sz="2200" dirty="0">
                <a:solidFill>
                  <a:schemeClr val="bg1"/>
                </a:solidFill>
                <a:latin typeface="Goudy Old Style" panose="02020502050305020303" pitchFamily="18" charset="77"/>
              </a:rPr>
              <a:t>The way that we understand and interpret reality is through stories.</a:t>
            </a:r>
          </a:p>
          <a:p>
            <a:pPr algn="l"/>
            <a:r>
              <a:rPr lang="en-US" sz="2200" dirty="0">
                <a:solidFill>
                  <a:schemeClr val="bg1"/>
                </a:solidFill>
                <a:latin typeface="Goudy Old Style" panose="02020502050305020303" pitchFamily="18" charset="77"/>
              </a:rPr>
              <a:t>The temporal reality that we trust and take for granted may not in fact endure.</a:t>
            </a:r>
          </a:p>
        </p:txBody>
      </p:sp>
      <p:sp>
        <p:nvSpPr>
          <p:cNvPr id="6" name="Rectangle 2">
            <a:extLst>
              <a:ext uri="{FF2B5EF4-FFF2-40B4-BE49-F238E27FC236}">
                <a16:creationId xmlns:a16="http://schemas.microsoft.com/office/drawing/2014/main" id="{E284F90C-336D-B969-97E9-C4A79D635B2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A0B04A2-C8B3-E2F7-7172-AF97ED31136C}"/>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92884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8BBCD1-53B7-AA79-D457-5E01D265A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BE937-48EA-D36F-8888-DFF3B5A91FD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01361CA-3207-4678-8002-B12DB5372783}"/>
              </a:ext>
            </a:extLst>
          </p:cNvPr>
          <p:cNvSpPr>
            <a:spLocks noGrp="1"/>
          </p:cNvSpPr>
          <p:nvPr>
            <p:ph type="subTitle" idx="1"/>
          </p:nvPr>
        </p:nvSpPr>
        <p:spPr>
          <a:xfrm>
            <a:off x="-1" y="-1"/>
            <a:ext cx="11257614" cy="6835139"/>
          </a:xfrm>
        </p:spPr>
        <p:txBody>
          <a:bodyPr>
            <a:normAutofit fontScale="92500" lnSpcReduction="10000"/>
          </a:bodyPr>
          <a:lstStyle/>
          <a:p>
            <a:pPr algn="l"/>
            <a:r>
              <a:rPr lang="en-US" sz="2200" b="1" dirty="0">
                <a:solidFill>
                  <a:schemeClr val="bg1"/>
                </a:solidFill>
                <a:latin typeface="Goudy Old Style" panose="02020502050305020303" pitchFamily="18" charset="77"/>
              </a:rPr>
              <a:t>Chapter 4: “The Dwarf Tells of Prince Caspian”                                                                                       </a:t>
            </a:r>
            <a:r>
              <a:rPr lang="en-US" sz="2200" i="1" dirty="0">
                <a:solidFill>
                  <a:schemeClr val="bg1"/>
                </a:solidFill>
                <a:latin typeface="Goudy Old Style" panose="02020502050305020303" pitchFamily="18" charset="77"/>
              </a:rPr>
              <a:t>(Firing the imagination—Messenger of Caspian X? Who is this prince? Where did he come from?)</a:t>
            </a:r>
          </a:p>
          <a:p>
            <a:pPr algn="l"/>
            <a:r>
              <a:rPr lang="en-US" dirty="0">
                <a:solidFill>
                  <a:schemeClr val="bg1"/>
                </a:solidFill>
                <a:latin typeface="Goudy Old Style" panose="02020502050305020303" pitchFamily="18" charset="77"/>
              </a:rPr>
              <a:t>Prince Caspian is an orphan living in a grand castle in Narnia with his uncle Miraz, who is King of Narnia, and says Caspian will one day be King.</a:t>
            </a:r>
          </a:p>
          <a:p>
            <a:pPr algn="l"/>
            <a:r>
              <a:rPr lang="en-US" dirty="0">
                <a:solidFill>
                  <a:schemeClr val="bg1"/>
                </a:solidFill>
                <a:latin typeface="Goudy Old Style" panose="02020502050305020303" pitchFamily="18" charset="77"/>
              </a:rPr>
              <a:t>Caspian says he is not sure he wishes to be King and that he would rather have lived in the Old Days of Narnia with Talking Beasts and Aslan the Great Lion in charge; Miraz is infuriated and says all that is nonsense for babies and fairy tales and demands to know who told him such things.</a:t>
            </a:r>
          </a:p>
          <a:p>
            <a:pPr algn="l"/>
            <a:r>
              <a:rPr lang="en-US" dirty="0">
                <a:solidFill>
                  <a:schemeClr val="bg1"/>
                </a:solidFill>
                <a:latin typeface="Goudy Old Style" panose="02020502050305020303" pitchFamily="18" charset="77"/>
              </a:rPr>
              <a:t>Caspian’s beloved nurse is sent away for telling him about Narnia, and his new tutor  </a:t>
            </a:r>
            <a:r>
              <a:rPr lang="en-US" dirty="0" err="1">
                <a:solidFill>
                  <a:schemeClr val="bg1"/>
                </a:solidFill>
                <a:latin typeface="Goudy Old Style" panose="02020502050305020303" pitchFamily="18" charset="77"/>
              </a:rPr>
              <a:t>Dr.Cornelius</a:t>
            </a:r>
            <a:r>
              <a:rPr lang="en-US" dirty="0">
                <a:solidFill>
                  <a:schemeClr val="bg1"/>
                </a:solidFill>
                <a:latin typeface="Goudy Old Style" panose="02020502050305020303" pitchFamily="18" charset="77"/>
              </a:rPr>
              <a:t> tells Caspian how his ancestors were </a:t>
            </a:r>
            <a:r>
              <a:rPr lang="en-US" dirty="0" err="1">
                <a:solidFill>
                  <a:schemeClr val="bg1"/>
                </a:solidFill>
                <a:latin typeface="Goudy Old Style" panose="02020502050305020303" pitchFamily="18" charset="77"/>
              </a:rPr>
              <a:t>Telmarines</a:t>
            </a:r>
            <a:r>
              <a:rPr lang="en-US" dirty="0">
                <a:solidFill>
                  <a:schemeClr val="bg1"/>
                </a:solidFill>
                <a:latin typeface="Goudy Old Style" panose="02020502050305020303" pitchFamily="18" charset="77"/>
              </a:rPr>
              <a:t> who conquered Narnia, but that the tales are True.</a:t>
            </a:r>
          </a:p>
          <a:p>
            <a:pPr algn="l"/>
            <a:r>
              <a:rPr lang="en-US" dirty="0">
                <a:solidFill>
                  <a:schemeClr val="bg1"/>
                </a:solidFill>
                <a:latin typeface="Goudy Old Style" panose="02020502050305020303" pitchFamily="18" charset="77"/>
              </a:rPr>
              <a:t>An astronomical conjunction of two planets provides the excuse for Dr. Cornelius to take Caspian up a high tower at night, where he explains many secrets, how the </a:t>
            </a:r>
            <a:r>
              <a:rPr lang="en-US" dirty="0" err="1">
                <a:solidFill>
                  <a:schemeClr val="bg1"/>
                </a:solidFill>
                <a:latin typeface="Goudy Old Style" panose="02020502050305020303" pitchFamily="18" charset="77"/>
              </a:rPr>
              <a:t>Telmarines</a:t>
            </a:r>
            <a:r>
              <a:rPr lang="en-US" dirty="0">
                <a:solidFill>
                  <a:schemeClr val="bg1"/>
                </a:solidFill>
                <a:latin typeface="Goudy Old Style" panose="02020502050305020303" pitchFamily="18" charset="77"/>
              </a:rPr>
              <a:t> ended Narnia as it was, how all Caspian has heard is True, how he must try to be like King Peter, how the lies about the ghosts in the Black Woods conceal </a:t>
            </a:r>
            <a:r>
              <a:rPr lang="en-US" dirty="0" err="1">
                <a:solidFill>
                  <a:schemeClr val="bg1"/>
                </a:solidFill>
                <a:latin typeface="Goudy Old Style" panose="02020502050305020303" pitchFamily="18" charset="77"/>
              </a:rPr>
              <a:t>Cair</a:t>
            </a:r>
            <a:r>
              <a:rPr lang="en-US" dirty="0">
                <a:solidFill>
                  <a:schemeClr val="bg1"/>
                </a:solidFill>
                <a:latin typeface="Goudy Old Style" panose="02020502050305020303" pitchFamily="18" charset="77"/>
              </a:rPr>
              <a:t> Paravel, and how Dr. Cornelius is actually half Dwarf.</a:t>
            </a:r>
          </a:p>
          <a:p>
            <a:pPr algn="l"/>
            <a:r>
              <a:rPr lang="en-US" b="1" dirty="0">
                <a:solidFill>
                  <a:schemeClr val="bg1"/>
                </a:solidFill>
                <a:latin typeface="Goudy Old Style" panose="02020502050305020303" pitchFamily="18" charset="77"/>
              </a:rPr>
              <a:t>Themes</a:t>
            </a:r>
          </a:p>
          <a:p>
            <a:pPr algn="l"/>
            <a:r>
              <a:rPr lang="en-US" dirty="0">
                <a:solidFill>
                  <a:schemeClr val="bg1"/>
                </a:solidFill>
                <a:latin typeface="Goudy Old Style" panose="02020502050305020303" pitchFamily="18" charset="77"/>
              </a:rPr>
              <a:t>Ambition and power are not to be prized for their own sake.</a:t>
            </a:r>
          </a:p>
          <a:p>
            <a:pPr algn="l"/>
            <a:r>
              <a:rPr lang="en-US" dirty="0">
                <a:solidFill>
                  <a:schemeClr val="bg1"/>
                </a:solidFill>
                <a:latin typeface="Goudy Old Style" panose="02020502050305020303" pitchFamily="18" charset="77"/>
              </a:rPr>
              <a:t>People in power can try to rewrite history and will then lie to protect their version of the story.</a:t>
            </a:r>
          </a:p>
          <a:p>
            <a:pPr algn="l"/>
            <a:r>
              <a:rPr lang="en-US" dirty="0">
                <a:solidFill>
                  <a:schemeClr val="bg1"/>
                </a:solidFill>
                <a:latin typeface="Goudy Old Style" panose="02020502050305020303" pitchFamily="18" charset="77"/>
              </a:rPr>
              <a:t>There is comfort in stories that are beautiful and redolent of Truth.</a:t>
            </a:r>
          </a:p>
          <a:p>
            <a:pPr algn="l"/>
            <a:r>
              <a:rPr lang="en-US" dirty="0">
                <a:solidFill>
                  <a:schemeClr val="bg1"/>
                </a:solidFill>
                <a:latin typeface="Goudy Old Style" panose="02020502050305020303" pitchFamily="18" charset="77"/>
              </a:rPr>
              <a:t>The beauty and path of the noble planets and stars is ordered by their Creator.</a:t>
            </a:r>
          </a:p>
          <a:p>
            <a:pPr algn="l"/>
            <a:r>
              <a:rPr lang="en-US" dirty="0">
                <a:solidFill>
                  <a:schemeClr val="bg1"/>
                </a:solidFill>
                <a:latin typeface="Goudy Old Style" panose="02020502050305020303" pitchFamily="18" charset="77"/>
              </a:rPr>
              <a:t>Remembering the Golden Age of freedom and happiness can help inspire a return to Truth.</a:t>
            </a:r>
          </a:p>
        </p:txBody>
      </p:sp>
      <p:sp>
        <p:nvSpPr>
          <p:cNvPr id="6" name="Rectangle 2">
            <a:extLst>
              <a:ext uri="{FF2B5EF4-FFF2-40B4-BE49-F238E27FC236}">
                <a16:creationId xmlns:a16="http://schemas.microsoft.com/office/drawing/2014/main" id="{11184D18-52AF-0E18-897E-33D52695584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FE95343-2804-FA79-321F-68031791FEB2}"/>
              </a:ext>
            </a:extLst>
          </p:cNvPr>
          <p:cNvPicPr>
            <a:picLocks noChangeAspect="1"/>
          </p:cNvPicPr>
          <p:nvPr/>
        </p:nvPicPr>
        <p:blipFill>
          <a:blip r:embed="rId2"/>
          <a:stretch>
            <a:fillRect/>
          </a:stretch>
        </p:blipFill>
        <p:spPr>
          <a:xfrm>
            <a:off x="10972800" y="2099733"/>
            <a:ext cx="1219198" cy="2659303"/>
          </a:xfrm>
          <a:prstGeom prst="rect">
            <a:avLst/>
          </a:prstGeom>
        </p:spPr>
      </p:pic>
    </p:spTree>
    <p:extLst>
      <p:ext uri="{BB962C8B-B14F-4D97-AF65-F5344CB8AC3E}">
        <p14:creationId xmlns:p14="http://schemas.microsoft.com/office/powerpoint/2010/main" val="46609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D6B4F8-41C1-8FBB-02AA-366BB707E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03E27-20DD-C2BC-6A99-F7DD8AEB426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24792C3-9B2F-8A2C-D365-58F14283D1A6}"/>
              </a:ext>
            </a:extLst>
          </p:cNvPr>
          <p:cNvSpPr>
            <a:spLocks noGrp="1"/>
          </p:cNvSpPr>
          <p:nvPr>
            <p:ph type="subTitle" idx="1"/>
          </p:nvPr>
        </p:nvSpPr>
        <p:spPr>
          <a:xfrm>
            <a:off x="-1" y="-1"/>
            <a:ext cx="11257614" cy="6835139"/>
          </a:xfrm>
        </p:spPr>
        <p:txBody>
          <a:bodyPr>
            <a:normAutofit fontScale="92500" lnSpcReduction="20000"/>
          </a:bodyPr>
          <a:lstStyle/>
          <a:p>
            <a:pPr algn="l"/>
            <a:r>
              <a:rPr lang="en-US" b="1" dirty="0">
                <a:solidFill>
                  <a:schemeClr val="bg1"/>
                </a:solidFill>
                <a:latin typeface="Goudy Old Style" panose="02020502050305020303" pitchFamily="18" charset="77"/>
              </a:rPr>
              <a:t>Prince Caspian is an orphan living in a grand castle in Narnia with his uncle Miraz, who is King of Narnia, and says Caspian will one day be King.</a:t>
            </a:r>
          </a:p>
          <a:p>
            <a:pPr algn="l"/>
            <a:r>
              <a:rPr lang="en-US" dirty="0">
                <a:solidFill>
                  <a:schemeClr val="bg1"/>
                </a:solidFill>
                <a:latin typeface="Goudy Old Style" panose="02020502050305020303" pitchFamily="18" charset="77"/>
              </a:rPr>
              <a:t>“Prince Caspian lived in a great castle in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Narnia with his uncle, Miraz, the King of Narnia, and his aunt, who had red hair and was called Queen </a:t>
            </a:r>
            <a:r>
              <a:rPr lang="en-US" dirty="0" err="1">
                <a:solidFill>
                  <a:schemeClr val="bg1"/>
                </a:solidFill>
                <a:latin typeface="Goudy Old Style" panose="02020502050305020303" pitchFamily="18" charset="77"/>
              </a:rPr>
              <a:t>Prunaprismia</a:t>
            </a:r>
            <a:r>
              <a:rPr lang="en-US" dirty="0">
                <a:solidFill>
                  <a:schemeClr val="bg1"/>
                </a:solidFill>
                <a:latin typeface="Goudy Old Style" panose="02020502050305020303" pitchFamily="18" charset="77"/>
              </a:rPr>
              <a:t>. His father and mother were dead and the person whom Caspian loved best was his nurse, and though (being a prince) he had wonderful toys which would do almost anything but talk, he liked best the last hour of the day when the toys had all been put back in their cupboards and Nurse would tell him stories. He did not care much for his uncle and aunt, but about twice a week his uncle would send for him and they would walk up and down together for half an hour on the terrace at the south side of the castle. One day, while they were doing this, the King said to him, "Well, boy, we must soon teach you to ride and use a sword. You know that your aunt and I have no children, so it looks as if you might have to be King when I'm gone. How shall you like that, eh?”</a:t>
            </a:r>
          </a:p>
          <a:p>
            <a:pPr algn="l"/>
            <a:r>
              <a:rPr lang="en-US" b="1" dirty="0">
                <a:solidFill>
                  <a:schemeClr val="bg1"/>
                </a:solidFill>
                <a:latin typeface="Goudy Old Style" panose="02020502050305020303" pitchFamily="18" charset="77"/>
              </a:rPr>
              <a:t>Caspian says he is not sure he wishes to be King and that he would rather have lived in the Old Days of Narnia with Talking Beasts and Aslan the Great Lion in charge; Miraz is infuriated and says all that is nonsense for babies and fairy tales and demands to know who told him such things.</a:t>
            </a:r>
          </a:p>
          <a:p>
            <a:pPr algn="l"/>
            <a:r>
              <a:rPr lang="en-US" dirty="0">
                <a:solidFill>
                  <a:schemeClr val="bg1"/>
                </a:solidFill>
                <a:latin typeface="Goudy Old Style" panose="02020502050305020303" pitchFamily="18" charset="77"/>
              </a:rPr>
              <a:t>"I don't know, Uncle," said Caspian. "Don't know, eh?" said Miraz. "Why, I should like to know what more anyone could wish for!" "All the same, I do wish," said Caspian. "What do you wish?" asked the King. "I wish — I wish — I wish I could have lived in the Old Days," said Caspian. (He was only a very little boy at the time.) Up till now King Miraz had been talking in the tiresome way that some grown-ups have, which makes it quite clear that they are not really interested in what you are saying, but now he suddenly gave Caspian a very sharp look. "Eh? What's that?" he said. "What old days do you mean?" "Oh, don't you know, Uncle?" said Caspian. "When everything was quite different. When all the animals could talk, and there were nice people who lived in the streams and the trees. Naiads and Dryads they were called. And there were Dwarfs. And there were lovely little Fauns in all the woods. They had feet like goats. And —" "That's all nonsense, for babies," said the King sternly. "Only fit for babies, do you hear? You're getting too old for that sort of stuff. At your age you ought to be thinking of battles and adventures, not fairy tales."</a:t>
            </a:r>
          </a:p>
        </p:txBody>
      </p:sp>
      <p:sp>
        <p:nvSpPr>
          <p:cNvPr id="6" name="Rectangle 2">
            <a:extLst>
              <a:ext uri="{FF2B5EF4-FFF2-40B4-BE49-F238E27FC236}">
                <a16:creationId xmlns:a16="http://schemas.microsoft.com/office/drawing/2014/main" id="{98C374DF-4C68-89C4-6EF7-A9716AFBE2E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8EB3614-1073-1BFD-ECCB-FE0AE8E35DAA}"/>
              </a:ext>
            </a:extLst>
          </p:cNvPr>
          <p:cNvPicPr>
            <a:picLocks noChangeAspect="1"/>
          </p:cNvPicPr>
          <p:nvPr/>
        </p:nvPicPr>
        <p:blipFill>
          <a:blip r:embed="rId2"/>
          <a:stretch>
            <a:fillRect/>
          </a:stretch>
        </p:blipFill>
        <p:spPr>
          <a:xfrm>
            <a:off x="11152682" y="2413416"/>
            <a:ext cx="1039316" cy="1918741"/>
          </a:xfrm>
          <a:prstGeom prst="rect">
            <a:avLst/>
          </a:prstGeom>
        </p:spPr>
      </p:pic>
    </p:spTree>
    <p:extLst>
      <p:ext uri="{BB962C8B-B14F-4D97-AF65-F5344CB8AC3E}">
        <p14:creationId xmlns:p14="http://schemas.microsoft.com/office/powerpoint/2010/main" val="37459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42516</TotalTime>
  <Words>8181</Words>
  <Application>Microsoft Macintosh PowerPoint</Application>
  <PresentationFormat>Widescreen</PresentationFormat>
  <Paragraphs>200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Google Sans</vt:lpstr>
      <vt:lpstr>Goudy Old Style</vt:lpstr>
      <vt:lpstr>Segoe UI</vt:lpstr>
      <vt:lpstr>system-ui</vt:lpstr>
      <vt:lpstr>Times</vt:lpstr>
      <vt:lpstr>Times New Roman</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442</cp:revision>
  <cp:lastPrinted>2019-02-13T16:31:27Z</cp:lastPrinted>
  <dcterms:created xsi:type="dcterms:W3CDTF">2018-09-19T14:45:23Z</dcterms:created>
  <dcterms:modified xsi:type="dcterms:W3CDTF">2025-10-08T15:30:51Z</dcterms:modified>
</cp:coreProperties>
</file>